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826750" cy="8120063" type="B4ISO"/>
  <p:notesSz cx="8183563" cy="11891963"/>
  <p:defaultTextStyle>
    <a:defPPr>
      <a:defRPr lang="ja-JP"/>
    </a:defPPr>
    <a:lvl1pPr marL="0" algn="l" defTabSz="1082650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41325" algn="l" defTabSz="1082650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82650" algn="l" defTabSz="1082650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623974" algn="l" defTabSz="1082650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165299" algn="l" defTabSz="1082650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706624" algn="l" defTabSz="1082650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247949" algn="l" defTabSz="1082650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789274" algn="l" defTabSz="1082650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330598" algn="l" defTabSz="1082650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8">
          <p15:clr>
            <a:srgbClr val="A4A3A4"/>
          </p15:clr>
        </p15:guide>
        <p15:guide id="2" pos="34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9900"/>
    <a:srgbClr val="CCFF99"/>
    <a:srgbClr val="99FF66"/>
    <a:srgbClr val="FF00FF"/>
    <a:srgbClr val="0000CC"/>
    <a:srgbClr val="0000FF"/>
    <a:srgbClr val="FFFF66"/>
    <a:srgbClr val="66FF99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04" y="78"/>
      </p:cViewPr>
      <p:guideLst>
        <p:guide orient="horz" pos="2558"/>
        <p:guide pos="34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12006" y="2522483"/>
            <a:ext cx="9202738" cy="1740551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24013" y="4601369"/>
            <a:ext cx="7578725" cy="20751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1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3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52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6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4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89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30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A469-36A8-446E-818A-D9CF9E8C02D1}" type="datetimeFigureOut">
              <a:rPr kumimoji="1" lang="ja-JP" altLang="en-US" smtClean="0"/>
              <a:t>2020/8/14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1A6E-A3CD-43BA-8F1C-0DBBD09B26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1867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A469-36A8-446E-818A-D9CF9E8C02D1}" type="datetimeFigureOut">
              <a:rPr kumimoji="1" lang="ja-JP" altLang="en-US" smtClean="0"/>
              <a:t>2020/8/14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1A6E-A3CD-43BA-8F1C-0DBBD09B26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9290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849394" y="325179"/>
            <a:ext cx="2436019" cy="6928369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41338" y="325179"/>
            <a:ext cx="7127610" cy="692836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A469-36A8-446E-818A-D9CF9E8C02D1}" type="datetimeFigureOut">
              <a:rPr kumimoji="1" lang="ja-JP" altLang="en-US" smtClean="0"/>
              <a:t>2020/8/14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1A6E-A3CD-43BA-8F1C-0DBBD09B26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4753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A469-36A8-446E-818A-D9CF9E8C02D1}" type="datetimeFigureOut">
              <a:rPr kumimoji="1" lang="ja-JP" altLang="en-US" smtClean="0"/>
              <a:t>2020/8/14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1A6E-A3CD-43BA-8F1C-0DBBD09B26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1727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55238" y="5217893"/>
            <a:ext cx="9202738" cy="161273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55238" y="3441630"/>
            <a:ext cx="9202738" cy="1776263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132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265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2397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6529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066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479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78927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3059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A469-36A8-446E-818A-D9CF9E8C02D1}" type="datetimeFigureOut">
              <a:rPr kumimoji="1" lang="ja-JP" altLang="en-US" smtClean="0"/>
              <a:t>2020/8/14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1A6E-A3CD-43BA-8F1C-0DBBD09B26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1042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41337" y="1894682"/>
            <a:ext cx="4781815" cy="5358866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503598" y="1894682"/>
            <a:ext cx="4781815" cy="5358866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A469-36A8-446E-818A-D9CF9E8C02D1}" type="datetimeFigureOut">
              <a:rPr kumimoji="1" lang="ja-JP" altLang="en-US" smtClean="0"/>
              <a:t>2020/8/14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1A6E-A3CD-43BA-8F1C-0DBBD09B26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028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7" y="1817617"/>
            <a:ext cx="4783695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1325" indent="0">
              <a:buNone/>
              <a:defRPr sz="2400" b="1"/>
            </a:lvl2pPr>
            <a:lvl3pPr marL="1082650" indent="0">
              <a:buNone/>
              <a:defRPr sz="2100" b="1"/>
            </a:lvl3pPr>
            <a:lvl4pPr marL="1623974" indent="0">
              <a:buNone/>
              <a:defRPr sz="1900" b="1"/>
            </a:lvl4pPr>
            <a:lvl5pPr marL="2165299" indent="0">
              <a:buNone/>
              <a:defRPr sz="1900" b="1"/>
            </a:lvl5pPr>
            <a:lvl6pPr marL="2706624" indent="0">
              <a:buNone/>
              <a:defRPr sz="1900" b="1"/>
            </a:lvl6pPr>
            <a:lvl7pPr marL="3247949" indent="0">
              <a:buNone/>
              <a:defRPr sz="1900" b="1"/>
            </a:lvl7pPr>
            <a:lvl8pPr marL="3789274" indent="0">
              <a:buNone/>
              <a:defRPr sz="1900" b="1"/>
            </a:lvl8pPr>
            <a:lvl9pPr marL="4330598" indent="0">
              <a:buNone/>
              <a:defRPr sz="1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1337" y="2575113"/>
            <a:ext cx="4783695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99839" y="1817617"/>
            <a:ext cx="4785574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1325" indent="0">
              <a:buNone/>
              <a:defRPr sz="2400" b="1"/>
            </a:lvl2pPr>
            <a:lvl3pPr marL="1082650" indent="0">
              <a:buNone/>
              <a:defRPr sz="2100" b="1"/>
            </a:lvl3pPr>
            <a:lvl4pPr marL="1623974" indent="0">
              <a:buNone/>
              <a:defRPr sz="1900" b="1"/>
            </a:lvl4pPr>
            <a:lvl5pPr marL="2165299" indent="0">
              <a:buNone/>
              <a:defRPr sz="1900" b="1"/>
            </a:lvl5pPr>
            <a:lvl6pPr marL="2706624" indent="0">
              <a:buNone/>
              <a:defRPr sz="1900" b="1"/>
            </a:lvl6pPr>
            <a:lvl7pPr marL="3247949" indent="0">
              <a:buNone/>
              <a:defRPr sz="1900" b="1"/>
            </a:lvl7pPr>
            <a:lvl8pPr marL="3789274" indent="0">
              <a:buNone/>
              <a:defRPr sz="1900" b="1"/>
            </a:lvl8pPr>
            <a:lvl9pPr marL="4330598" indent="0">
              <a:buNone/>
              <a:defRPr sz="1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99839" y="2575113"/>
            <a:ext cx="4785574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A469-36A8-446E-818A-D9CF9E8C02D1}" type="datetimeFigureOut">
              <a:rPr kumimoji="1" lang="ja-JP" altLang="en-US" smtClean="0"/>
              <a:t>2020/8/14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1A6E-A3CD-43BA-8F1C-0DBBD09B26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0911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A469-36A8-446E-818A-D9CF9E8C02D1}" type="datetimeFigureOut">
              <a:rPr kumimoji="1" lang="ja-JP" altLang="en-US" smtClean="0"/>
              <a:t>2020/8/14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1A6E-A3CD-43BA-8F1C-0DBBD09B26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184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A469-36A8-446E-818A-D9CF9E8C02D1}" type="datetimeFigureOut">
              <a:rPr kumimoji="1" lang="ja-JP" altLang="en-US" smtClean="0"/>
              <a:t>2020/8/14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1A6E-A3CD-43BA-8F1C-0DBBD09B26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220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323299"/>
            <a:ext cx="3561926" cy="137590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32959" y="323299"/>
            <a:ext cx="6052454" cy="6930249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41338" y="1699199"/>
            <a:ext cx="3561926" cy="5554349"/>
          </a:xfrm>
        </p:spPr>
        <p:txBody>
          <a:bodyPr/>
          <a:lstStyle>
            <a:lvl1pPr marL="0" indent="0">
              <a:buNone/>
              <a:defRPr sz="1700"/>
            </a:lvl1pPr>
            <a:lvl2pPr marL="541325" indent="0">
              <a:buNone/>
              <a:defRPr sz="1400"/>
            </a:lvl2pPr>
            <a:lvl3pPr marL="1082650" indent="0">
              <a:buNone/>
              <a:defRPr sz="1200"/>
            </a:lvl3pPr>
            <a:lvl4pPr marL="1623974" indent="0">
              <a:buNone/>
              <a:defRPr sz="1100"/>
            </a:lvl4pPr>
            <a:lvl5pPr marL="2165299" indent="0">
              <a:buNone/>
              <a:defRPr sz="1100"/>
            </a:lvl5pPr>
            <a:lvl6pPr marL="2706624" indent="0">
              <a:buNone/>
              <a:defRPr sz="1100"/>
            </a:lvl6pPr>
            <a:lvl7pPr marL="3247949" indent="0">
              <a:buNone/>
              <a:defRPr sz="1100"/>
            </a:lvl7pPr>
            <a:lvl8pPr marL="3789274" indent="0">
              <a:buNone/>
              <a:defRPr sz="1100"/>
            </a:lvl8pPr>
            <a:lvl9pPr marL="4330598" indent="0">
              <a:buNone/>
              <a:defRPr sz="1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A469-36A8-446E-818A-D9CF9E8C02D1}" type="datetimeFigureOut">
              <a:rPr kumimoji="1" lang="ja-JP" altLang="en-US" smtClean="0"/>
              <a:t>2020/8/14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1A6E-A3CD-43BA-8F1C-0DBBD09B26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6957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22119" y="5684044"/>
            <a:ext cx="6496050" cy="67103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122119" y="725543"/>
            <a:ext cx="6496050" cy="4872038"/>
          </a:xfrm>
        </p:spPr>
        <p:txBody>
          <a:bodyPr/>
          <a:lstStyle>
            <a:lvl1pPr marL="0" indent="0">
              <a:buNone/>
              <a:defRPr sz="3800"/>
            </a:lvl1pPr>
            <a:lvl2pPr marL="541325" indent="0">
              <a:buNone/>
              <a:defRPr sz="3300"/>
            </a:lvl2pPr>
            <a:lvl3pPr marL="1082650" indent="0">
              <a:buNone/>
              <a:defRPr sz="2800"/>
            </a:lvl3pPr>
            <a:lvl4pPr marL="1623974" indent="0">
              <a:buNone/>
              <a:defRPr sz="2400"/>
            </a:lvl4pPr>
            <a:lvl5pPr marL="2165299" indent="0">
              <a:buNone/>
              <a:defRPr sz="2400"/>
            </a:lvl5pPr>
            <a:lvl6pPr marL="2706624" indent="0">
              <a:buNone/>
              <a:defRPr sz="2400"/>
            </a:lvl6pPr>
            <a:lvl7pPr marL="3247949" indent="0">
              <a:buNone/>
              <a:defRPr sz="2400"/>
            </a:lvl7pPr>
            <a:lvl8pPr marL="3789274" indent="0">
              <a:buNone/>
              <a:defRPr sz="2400"/>
            </a:lvl8pPr>
            <a:lvl9pPr marL="4330598" indent="0">
              <a:buNone/>
              <a:defRPr sz="24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122119" y="6355078"/>
            <a:ext cx="6496050" cy="952979"/>
          </a:xfrm>
        </p:spPr>
        <p:txBody>
          <a:bodyPr/>
          <a:lstStyle>
            <a:lvl1pPr marL="0" indent="0">
              <a:buNone/>
              <a:defRPr sz="1700"/>
            </a:lvl1pPr>
            <a:lvl2pPr marL="541325" indent="0">
              <a:buNone/>
              <a:defRPr sz="1400"/>
            </a:lvl2pPr>
            <a:lvl3pPr marL="1082650" indent="0">
              <a:buNone/>
              <a:defRPr sz="1200"/>
            </a:lvl3pPr>
            <a:lvl4pPr marL="1623974" indent="0">
              <a:buNone/>
              <a:defRPr sz="1100"/>
            </a:lvl4pPr>
            <a:lvl5pPr marL="2165299" indent="0">
              <a:buNone/>
              <a:defRPr sz="1100"/>
            </a:lvl5pPr>
            <a:lvl6pPr marL="2706624" indent="0">
              <a:buNone/>
              <a:defRPr sz="1100"/>
            </a:lvl6pPr>
            <a:lvl7pPr marL="3247949" indent="0">
              <a:buNone/>
              <a:defRPr sz="1100"/>
            </a:lvl7pPr>
            <a:lvl8pPr marL="3789274" indent="0">
              <a:buNone/>
              <a:defRPr sz="1100"/>
            </a:lvl8pPr>
            <a:lvl9pPr marL="4330598" indent="0">
              <a:buNone/>
              <a:defRPr sz="1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A469-36A8-446E-818A-D9CF9E8C02D1}" type="datetimeFigureOut">
              <a:rPr kumimoji="1" lang="ja-JP" altLang="en-US" smtClean="0"/>
              <a:t>2020/8/14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1A6E-A3CD-43BA-8F1C-0DBBD09B26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92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41338" y="325179"/>
            <a:ext cx="9744075" cy="1353344"/>
          </a:xfrm>
          <a:prstGeom prst="rect">
            <a:avLst/>
          </a:prstGeom>
        </p:spPr>
        <p:txBody>
          <a:bodyPr vert="horz" lIns="108265" tIns="54132" rIns="108265" bIns="54132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1894682"/>
            <a:ext cx="9744075" cy="5358866"/>
          </a:xfrm>
          <a:prstGeom prst="rect">
            <a:avLst/>
          </a:prstGeom>
        </p:spPr>
        <p:txBody>
          <a:bodyPr vert="horz" lIns="108265" tIns="54132" rIns="108265" bIns="54132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41337" y="7526096"/>
            <a:ext cx="2526242" cy="432318"/>
          </a:xfrm>
          <a:prstGeom prst="rect">
            <a:avLst/>
          </a:prstGeom>
        </p:spPr>
        <p:txBody>
          <a:bodyPr vert="horz" lIns="108265" tIns="54132" rIns="108265" bIns="54132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6A469-36A8-446E-818A-D9CF9E8C02D1}" type="datetimeFigureOut">
              <a:rPr kumimoji="1" lang="ja-JP" altLang="en-US" smtClean="0"/>
              <a:t>2020/8/14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99140" y="7526096"/>
            <a:ext cx="3428471" cy="432318"/>
          </a:xfrm>
          <a:prstGeom prst="rect">
            <a:avLst/>
          </a:prstGeom>
        </p:spPr>
        <p:txBody>
          <a:bodyPr vert="horz" lIns="108265" tIns="54132" rIns="108265" bIns="54132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759171" y="7526096"/>
            <a:ext cx="2526242" cy="432318"/>
          </a:xfrm>
          <a:prstGeom prst="rect">
            <a:avLst/>
          </a:prstGeom>
        </p:spPr>
        <p:txBody>
          <a:bodyPr vert="horz" lIns="108265" tIns="54132" rIns="108265" bIns="54132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A1A6E-A3CD-43BA-8F1C-0DBBD09B26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2234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82650" rtl="0" eaLnBrk="1" latinLnBrk="0" hangingPunct="1">
        <a:spcBef>
          <a:spcPct val="0"/>
        </a:spcBef>
        <a:buNone/>
        <a:defRPr kumimoji="1"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994" indent="-405994" algn="l" defTabSz="1082650" rtl="0" eaLnBrk="1" latinLnBrk="0" hangingPunct="1">
        <a:spcBef>
          <a:spcPct val="20000"/>
        </a:spcBef>
        <a:buFont typeface="Arial" pitchFamily="34" charset="0"/>
        <a:buChar char="•"/>
        <a:defRPr kumimoji="1"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9653" indent="-338328" algn="l" defTabSz="1082650" rtl="0" eaLnBrk="1" latinLnBrk="0" hangingPunct="1">
        <a:spcBef>
          <a:spcPct val="20000"/>
        </a:spcBef>
        <a:buFont typeface="Arial" pitchFamily="34" charset="0"/>
        <a:buChar char="–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53312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94637" indent="-270662" algn="l" defTabSz="1082650" rtl="0" eaLnBrk="1" latinLnBrk="0" hangingPunct="1">
        <a:spcBef>
          <a:spcPct val="20000"/>
        </a:spcBef>
        <a:buFont typeface="Arial" pitchFamily="34" charset="0"/>
        <a:buChar char="–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5962" indent="-270662" algn="l" defTabSz="1082650" rtl="0" eaLnBrk="1" latinLnBrk="0" hangingPunct="1">
        <a:spcBef>
          <a:spcPct val="20000"/>
        </a:spcBef>
        <a:buFont typeface="Arial" pitchFamily="34" charset="0"/>
        <a:buChar char="»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7286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18611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59936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01261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82650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1325" algn="l" defTabSz="1082650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2650" algn="l" defTabSz="1082650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23974" algn="l" defTabSz="1082650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5299" algn="l" defTabSz="1082650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06624" algn="l" defTabSz="1082650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47949" algn="l" defTabSz="1082650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89274" algn="l" defTabSz="1082650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598" algn="l" defTabSz="1082650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4.png"/><Relationship Id="rId12" Type="http://schemas.microsoft.com/office/2007/relationships/hdphoto" Target="../media/hdphoto5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6.png"/><Relationship Id="rId5" Type="http://schemas.openxmlformats.org/officeDocument/2006/relationships/image" Target="../media/image3.jpeg"/><Relationship Id="rId15" Type="http://schemas.microsoft.com/office/2007/relationships/hdphoto" Target="../media/hdphoto6.wdp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5.jpeg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9018\Desktop\まき♪\いらすと\yjimage5G4JMMI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01" y="-289203"/>
            <a:ext cx="2425786" cy="1902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9018\Desktop\まき♪\いらすと\yjimage2UVVR45X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7074598"/>
            <a:ext cx="7119761" cy="1032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9018\Desktop\まき♪\いらすと\yjimage5CSGF9ZQ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3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911" y="1033465"/>
            <a:ext cx="3645397" cy="5057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角丸四角形 28"/>
          <p:cNvSpPr/>
          <p:nvPr/>
        </p:nvSpPr>
        <p:spPr>
          <a:xfrm>
            <a:off x="189066" y="5508947"/>
            <a:ext cx="2778315" cy="1531072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角丸四角形 27"/>
          <p:cNvSpPr/>
          <p:nvPr/>
        </p:nvSpPr>
        <p:spPr>
          <a:xfrm>
            <a:off x="691572" y="5338117"/>
            <a:ext cx="1806133" cy="34166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角丸四角形 22"/>
          <p:cNvSpPr/>
          <p:nvPr/>
        </p:nvSpPr>
        <p:spPr>
          <a:xfrm>
            <a:off x="7052786" y="6626397"/>
            <a:ext cx="3708186" cy="1386907"/>
          </a:xfrm>
          <a:prstGeom prst="roundRect">
            <a:avLst/>
          </a:prstGeom>
          <a:solidFill>
            <a:srgbClr val="CCFF99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265" tIns="54132" rIns="108265" bIns="54132"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43605" y="43901"/>
            <a:ext cx="6971406" cy="1111252"/>
          </a:xfrm>
        </p:spPr>
        <p:txBody>
          <a:bodyPr>
            <a:normAutofit fontScale="90000"/>
          </a:bodyPr>
          <a:lstStyle/>
          <a:p>
            <a:r>
              <a:rPr lang="ja-JP" altLang="en-US" sz="2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「すまいるたうんばす」のご利用を補足支援する</a:t>
            </a:r>
            <a:r>
              <a:rPr lang="en-US" altLang="ja-JP" sz="2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/>
            </a:r>
            <a:br>
              <a:rPr lang="en-US" altLang="ja-JP" sz="2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ja-JP" altLang="en-US" dirty="0" smtClean="0">
                <a:latin typeface="HGP創英ﾌﾟﾚｾﾞﾝｽEB" pitchFamily="18" charset="-128"/>
                <a:ea typeface="HGP創英ﾌﾟﾚｾﾞﾝｽEB" pitchFamily="18" charset="-128"/>
              </a:rPr>
              <a:t>デマンド車運行のご案内</a:t>
            </a:r>
            <a:endParaRPr kumimoji="1" lang="ja-JP" altLang="en-US" dirty="0">
              <a:latin typeface="HGP創英ﾌﾟﾚｾﾞﾝｽEB" pitchFamily="18" charset="-128"/>
              <a:ea typeface="HGP創英ﾌﾟﾚｾﾞﾝｽEB" pitchFamily="18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750091" y="1171849"/>
            <a:ext cx="3706194" cy="4586603"/>
          </a:xfrm>
        </p:spPr>
        <p:txBody>
          <a:bodyPr>
            <a:normAutofit/>
          </a:bodyPr>
          <a:lstStyle/>
          <a:p>
            <a:r>
              <a:rPr lang="ja-JP" altLang="en-US" sz="19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</a:t>
            </a:r>
            <a:endParaRPr lang="en-US" altLang="ja-JP" sz="19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平日、次の時間で</a:t>
            </a:r>
            <a:endParaRPr lang="en-US" altLang="ja-JP" sz="16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</a:t>
            </a:r>
            <a:r>
              <a:rPr lang="en-US" altLang="ja-JP" sz="16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30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分毎に運行しています。</a:t>
            </a:r>
            <a:endParaRPr lang="en-US" altLang="ja-JP" sz="1600" b="1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endParaRPr lang="en-US" altLang="ja-JP" sz="800" b="1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2100" b="1" dirty="0" smtClean="0">
                <a:solidFill>
                  <a:schemeClr val="tx1"/>
                </a:solidFill>
              </a:rPr>
              <a:t> 　①</a:t>
            </a:r>
            <a:r>
              <a:rPr lang="ja-JP" altLang="en-US" sz="2100" b="1" dirty="0">
                <a:solidFill>
                  <a:schemeClr val="tx1"/>
                </a:solidFill>
              </a:rPr>
              <a:t>　１１時３０分</a:t>
            </a:r>
            <a:endParaRPr lang="en-US" altLang="ja-JP" sz="2100" b="1" dirty="0">
              <a:solidFill>
                <a:schemeClr val="tx1"/>
              </a:solidFill>
            </a:endParaRPr>
          </a:p>
          <a:p>
            <a:r>
              <a:rPr lang="ja-JP" altLang="en-US" sz="2100" b="1" dirty="0" smtClean="0">
                <a:solidFill>
                  <a:schemeClr val="tx1"/>
                </a:solidFill>
              </a:rPr>
              <a:t>　 ②</a:t>
            </a:r>
            <a:r>
              <a:rPr lang="ja-JP" altLang="en-US" sz="2100" b="1" dirty="0">
                <a:solidFill>
                  <a:schemeClr val="tx1"/>
                </a:solidFill>
              </a:rPr>
              <a:t>　１２時００分</a:t>
            </a:r>
            <a:endParaRPr lang="en-US" altLang="ja-JP" sz="2100" b="1" dirty="0">
              <a:solidFill>
                <a:schemeClr val="tx1"/>
              </a:solidFill>
            </a:endParaRPr>
          </a:p>
          <a:p>
            <a:r>
              <a:rPr lang="ja-JP" altLang="en-US" sz="2100" b="1" dirty="0" smtClean="0">
                <a:solidFill>
                  <a:schemeClr val="tx1"/>
                </a:solidFill>
              </a:rPr>
              <a:t> 　③</a:t>
            </a:r>
            <a:r>
              <a:rPr lang="ja-JP" altLang="en-US" sz="2100" b="1" dirty="0">
                <a:solidFill>
                  <a:schemeClr val="tx1"/>
                </a:solidFill>
              </a:rPr>
              <a:t>　１２時３０分</a:t>
            </a:r>
            <a:endParaRPr lang="en-US" altLang="ja-JP" sz="2100" b="1" dirty="0">
              <a:solidFill>
                <a:schemeClr val="tx1"/>
              </a:solidFill>
            </a:endParaRPr>
          </a:p>
          <a:p>
            <a:r>
              <a:rPr lang="ja-JP" altLang="en-US" sz="2100" b="1" dirty="0" smtClean="0">
                <a:solidFill>
                  <a:schemeClr val="tx1"/>
                </a:solidFill>
              </a:rPr>
              <a:t> 　④</a:t>
            </a:r>
            <a:r>
              <a:rPr lang="ja-JP" altLang="en-US" sz="2100" b="1" dirty="0">
                <a:solidFill>
                  <a:schemeClr val="tx1"/>
                </a:solidFill>
              </a:rPr>
              <a:t>　１３時００分</a:t>
            </a:r>
            <a:endParaRPr lang="en-US" altLang="ja-JP" sz="2100" b="1" dirty="0">
              <a:solidFill>
                <a:schemeClr val="tx1"/>
              </a:solidFill>
            </a:endParaRPr>
          </a:p>
          <a:p>
            <a:r>
              <a:rPr lang="ja-JP" altLang="en-US" sz="2100" b="1" dirty="0" smtClean="0">
                <a:solidFill>
                  <a:schemeClr val="tx1"/>
                </a:solidFill>
              </a:rPr>
              <a:t> 　⑤</a:t>
            </a:r>
            <a:r>
              <a:rPr lang="ja-JP" altLang="en-US" sz="2100" b="1" dirty="0">
                <a:solidFill>
                  <a:schemeClr val="tx1"/>
                </a:solidFill>
              </a:rPr>
              <a:t>　１３時３０分</a:t>
            </a:r>
            <a:endParaRPr lang="en-US" altLang="ja-JP" sz="2100" b="1" dirty="0">
              <a:solidFill>
                <a:schemeClr val="tx1"/>
              </a:solidFill>
            </a:endParaRPr>
          </a:p>
          <a:p>
            <a:r>
              <a:rPr lang="ja-JP" altLang="en-US" sz="2100" b="1" dirty="0" smtClean="0">
                <a:solidFill>
                  <a:schemeClr val="tx1"/>
                </a:solidFill>
              </a:rPr>
              <a:t> 　⑥</a:t>
            </a:r>
            <a:r>
              <a:rPr lang="ja-JP" altLang="en-US" sz="2100" b="1" dirty="0">
                <a:solidFill>
                  <a:schemeClr val="tx1"/>
                </a:solidFill>
              </a:rPr>
              <a:t>　１４時００分</a:t>
            </a:r>
            <a:endParaRPr lang="en-US" altLang="ja-JP" sz="2100" b="1" dirty="0">
              <a:solidFill>
                <a:schemeClr val="tx1"/>
              </a:solidFill>
            </a:endParaRPr>
          </a:p>
          <a:p>
            <a:r>
              <a:rPr lang="ja-JP" altLang="en-US" sz="2100" b="1" dirty="0" smtClean="0">
                <a:solidFill>
                  <a:schemeClr val="tx1"/>
                </a:solidFill>
              </a:rPr>
              <a:t> 　⑦</a:t>
            </a:r>
            <a:r>
              <a:rPr lang="ja-JP" altLang="en-US" sz="2100" b="1" dirty="0">
                <a:solidFill>
                  <a:schemeClr val="tx1"/>
                </a:solidFill>
              </a:rPr>
              <a:t>　１４時３０分</a:t>
            </a:r>
            <a:endParaRPr lang="en-US" altLang="ja-JP" sz="2100" b="1" dirty="0">
              <a:solidFill>
                <a:schemeClr val="tx1"/>
              </a:solidFill>
            </a:endParaRPr>
          </a:p>
          <a:p>
            <a:r>
              <a:rPr lang="ja-JP" altLang="en-US" sz="2100" b="1" dirty="0" smtClean="0">
                <a:solidFill>
                  <a:schemeClr val="tx1"/>
                </a:solidFill>
              </a:rPr>
              <a:t> 　⑧</a:t>
            </a:r>
            <a:r>
              <a:rPr lang="ja-JP" altLang="en-US" sz="2100" b="1" dirty="0">
                <a:solidFill>
                  <a:schemeClr val="tx1"/>
                </a:solidFill>
              </a:rPr>
              <a:t>　１５時００分</a:t>
            </a:r>
            <a:endParaRPr lang="en-US" altLang="ja-JP" sz="2100" b="1" dirty="0">
              <a:solidFill>
                <a:schemeClr val="tx1"/>
              </a:solidFill>
            </a:endParaRPr>
          </a:p>
          <a:p>
            <a:r>
              <a:rPr lang="ja-JP" altLang="en-US" sz="2100" b="1" dirty="0" smtClean="0">
                <a:solidFill>
                  <a:schemeClr val="tx1"/>
                </a:solidFill>
              </a:rPr>
              <a:t> 　⑨</a:t>
            </a:r>
            <a:r>
              <a:rPr lang="ja-JP" altLang="en-US" sz="2100" b="1" dirty="0">
                <a:solidFill>
                  <a:schemeClr val="tx1"/>
                </a:solidFill>
              </a:rPr>
              <a:t>　１５時３０分</a:t>
            </a:r>
            <a:endParaRPr lang="en-US" altLang="ja-JP" sz="2100" b="1" dirty="0">
              <a:solidFill>
                <a:schemeClr val="tx1"/>
              </a:solidFill>
            </a:endParaRPr>
          </a:p>
          <a:p>
            <a:endParaRPr lang="en-US" altLang="ja-JP" sz="2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9018\Desktop\まき♪\イラスト\0a639f3bf44dbf30b3f99b4eab9e0080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contrast="-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542" y="2050213"/>
            <a:ext cx="1438115" cy="1893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330433" y="2149451"/>
            <a:ext cx="4486988" cy="663319"/>
          </a:xfrm>
          <a:prstGeom prst="rect">
            <a:avLst/>
          </a:prstGeom>
          <a:noFill/>
        </p:spPr>
        <p:txBody>
          <a:bodyPr wrap="square" lIns="108265" tIns="54132" rIns="108265" bIns="54132" rtlCol="0">
            <a:spAutoFit/>
          </a:bodyPr>
          <a:lstStyle/>
          <a:p>
            <a:r>
              <a:rPr lang="ja-JP" altLang="en-US" sz="1800" dirty="0">
                <a:latin typeface="HG明朝E" pitchFamily="17" charset="-128"/>
                <a:ea typeface="HG明朝E" pitchFamily="17" charset="-128"/>
              </a:rPr>
              <a:t>病院から帰るのに</a:t>
            </a:r>
            <a:r>
              <a:rPr lang="ja-JP" altLang="en-US" sz="1800" dirty="0" smtClean="0">
                <a:latin typeface="HG明朝E" pitchFamily="17" charset="-128"/>
                <a:ea typeface="HG明朝E" pitchFamily="17" charset="-128"/>
              </a:rPr>
              <a:t>、次のバスまで</a:t>
            </a:r>
            <a:endParaRPr lang="en-US" altLang="ja-JP" sz="1800" dirty="0">
              <a:latin typeface="HG明朝E" pitchFamily="17" charset="-128"/>
              <a:ea typeface="HG明朝E" pitchFamily="17" charset="-128"/>
            </a:endParaRPr>
          </a:p>
          <a:p>
            <a:r>
              <a:rPr lang="ja-JP" altLang="en-US" sz="1800" dirty="0" smtClean="0">
                <a:latin typeface="HG明朝E" pitchFamily="17" charset="-128"/>
                <a:ea typeface="HG明朝E" pitchFamily="17" charset="-128"/>
              </a:rPr>
              <a:t>　　ずいぶん時間</a:t>
            </a:r>
            <a:r>
              <a:rPr lang="ja-JP" altLang="en-US" sz="1800" dirty="0">
                <a:latin typeface="HG明朝E" pitchFamily="17" charset="-128"/>
                <a:ea typeface="HG明朝E" pitchFamily="17" charset="-128"/>
              </a:rPr>
              <a:t>があるし困ったなぁ～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8285848" y="474060"/>
            <a:ext cx="1013022" cy="309754"/>
          </a:xfrm>
          <a:prstGeom prst="rect">
            <a:avLst/>
          </a:prstGeom>
          <a:noFill/>
        </p:spPr>
        <p:txBody>
          <a:bodyPr wrap="square" lIns="108265" tIns="54132" rIns="108265" bIns="54132">
            <a:spAutoFit/>
          </a:bodyPr>
          <a:lstStyle/>
          <a:p>
            <a:r>
              <a:rPr lang="en-US" altLang="ja-JP" sz="1300" b="1" dirty="0"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ja-JP" sz="1300" b="1" dirty="0"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デマンド車</a:t>
            </a:r>
            <a:endParaRPr lang="ja-JP" altLang="ja-JP" sz="13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" name="角丸四角形吹き出し 7"/>
          <p:cNvSpPr/>
          <p:nvPr/>
        </p:nvSpPr>
        <p:spPr>
          <a:xfrm>
            <a:off x="226732" y="2081367"/>
            <a:ext cx="4627890" cy="965738"/>
          </a:xfrm>
          <a:prstGeom prst="wedgeRoundRectCallout">
            <a:avLst>
              <a:gd name="adj1" fmla="val 59362"/>
              <a:gd name="adj2" fmla="val 40118"/>
              <a:gd name="adj3" fmla="val 1666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265" tIns="54132" rIns="108265" bIns="54132"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4063" y="1424128"/>
            <a:ext cx="5572288" cy="478653"/>
          </a:xfrm>
          <a:prstGeom prst="rect">
            <a:avLst/>
          </a:prstGeom>
          <a:noFill/>
        </p:spPr>
        <p:txBody>
          <a:bodyPr wrap="square" lIns="108265" tIns="54132" rIns="108265" bIns="54132" rtlCol="0">
            <a:spAutoFit/>
          </a:bodyPr>
          <a:lstStyle/>
          <a:p>
            <a:r>
              <a:rPr lang="ja-JP" altLang="en-US" sz="2400" b="1" i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こんな時は「デマンド車」をご利用ください！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46593" y="3261277"/>
            <a:ext cx="5206726" cy="601764"/>
          </a:xfrm>
          <a:prstGeom prst="rect">
            <a:avLst/>
          </a:prstGeom>
          <a:noFill/>
        </p:spPr>
        <p:txBody>
          <a:bodyPr wrap="square" lIns="108265" tIns="54132" rIns="108265" bIns="54132" rtlCol="0">
            <a:spAutoFit/>
          </a:bodyPr>
          <a:lstStyle/>
          <a:p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デマンド車</a:t>
            </a: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は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、町内</a:t>
            </a: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医療機関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から帰宅される場合に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あなたからの電話予約を受けて運行します。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80093" y="4674037"/>
            <a:ext cx="3645622" cy="478653"/>
          </a:xfrm>
          <a:prstGeom prst="rect">
            <a:avLst/>
          </a:prstGeom>
          <a:noFill/>
        </p:spPr>
        <p:txBody>
          <a:bodyPr wrap="square" lIns="108265" tIns="54132" rIns="108265" bIns="54132" rtlCol="0">
            <a:spAutoFit/>
          </a:bodyPr>
          <a:lstStyle/>
          <a:p>
            <a:r>
              <a:rPr kumimoji="1" lang="ja-JP" altLang="en-US" b="1" dirty="0" smtClean="0"/>
              <a:t>電話　</a:t>
            </a:r>
            <a:r>
              <a:rPr lang="ja-JP" altLang="en-US" sz="2400" b="1" dirty="0">
                <a:latin typeface="HGPｺﾞｼｯｸE" pitchFamily="50" charset="-128"/>
                <a:ea typeface="HGPｺﾞｼｯｸE" pitchFamily="50" charset="-128"/>
              </a:rPr>
              <a:t>０７４９－３５－０２１６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189066" y="4626976"/>
            <a:ext cx="3787146" cy="53595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265" tIns="54132" rIns="108265" bIns="54132"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789824" y="6239885"/>
            <a:ext cx="4445869" cy="370931"/>
          </a:xfrm>
          <a:prstGeom prst="rect">
            <a:avLst/>
          </a:prstGeom>
          <a:noFill/>
        </p:spPr>
        <p:txBody>
          <a:bodyPr wrap="square" lIns="108265" tIns="54132" rIns="108265" bIns="54132" rtlCol="0">
            <a:spAutoFit/>
          </a:bodyPr>
          <a:lstStyle/>
          <a:p>
            <a:r>
              <a:rPr lang="ja-JP" altLang="en-US" sz="17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＊</a:t>
            </a:r>
            <a:r>
              <a:rPr lang="ja-JP" altLang="en-US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料金は無料です</a:t>
            </a:r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。（運行</a:t>
            </a:r>
            <a:r>
              <a:rPr lang="ja-JP" altLang="en-US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範囲は町内に限ります</a:t>
            </a:r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。）</a:t>
            </a:r>
            <a:endParaRPr lang="ja-JP" altLang="en-US" sz="14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119760" y="5890426"/>
            <a:ext cx="4006815" cy="400857"/>
          </a:xfrm>
          <a:prstGeom prst="rect">
            <a:avLst/>
          </a:prstGeom>
          <a:noFill/>
        </p:spPr>
        <p:txBody>
          <a:bodyPr wrap="square" lIns="108265" tIns="54132" rIns="108265" bIns="54132" rtlCol="0">
            <a:spAutoFit/>
          </a:bodyPr>
          <a:lstStyle/>
          <a:p>
            <a:r>
              <a:rPr lang="ja-JP" altLang="en-US" sz="19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＊</a:t>
            </a:r>
            <a:r>
              <a:rPr lang="ja-JP" altLang="en-US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各出発の３０分前までにご予約</a:t>
            </a:r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ください。</a:t>
            </a:r>
            <a:endParaRPr lang="ja-JP" altLang="en-US" sz="14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09794" y="7192784"/>
            <a:ext cx="6861725" cy="847985"/>
          </a:xfrm>
          <a:prstGeom prst="rect">
            <a:avLst/>
          </a:prstGeom>
          <a:noFill/>
        </p:spPr>
        <p:txBody>
          <a:bodyPr wrap="square" lIns="108265" tIns="54132" rIns="108265" bIns="54132" rtlCol="0">
            <a:spAutoFit/>
          </a:bodyPr>
          <a:lstStyle/>
          <a:p>
            <a:r>
              <a:rPr lang="ja-JP" altLang="en-US" sz="1600" dirty="0" smtClean="0">
                <a:latin typeface="HGS明朝E" pitchFamily="18" charset="-128"/>
                <a:ea typeface="HGS明朝E" pitchFamily="18" charset="-128"/>
              </a:rPr>
              <a:t>　</a:t>
            </a:r>
            <a:r>
              <a:rPr lang="ja-JP" altLang="en-US" sz="1500" b="1" dirty="0" smtClean="0">
                <a:latin typeface="MingLiU" pitchFamily="49" charset="-120"/>
                <a:ea typeface="MingLiU" pitchFamily="49" charset="-120"/>
              </a:rPr>
              <a:t>乗車</a:t>
            </a:r>
            <a:r>
              <a:rPr lang="ja-JP" altLang="en-US" sz="1500" b="1" dirty="0">
                <a:latin typeface="MingLiU" pitchFamily="49" charset="-120"/>
                <a:ea typeface="MingLiU" pitchFamily="49" charset="-120"/>
              </a:rPr>
              <a:t>利用について</a:t>
            </a:r>
            <a:r>
              <a:rPr lang="ja-JP" altLang="en-US" sz="1500" b="1" dirty="0" smtClean="0">
                <a:latin typeface="MingLiU" pitchFamily="49" charset="-120"/>
                <a:ea typeface="MingLiU" pitchFamily="49" charset="-120"/>
              </a:rPr>
              <a:t>は、ご利用</a:t>
            </a:r>
            <a:r>
              <a:rPr lang="ja-JP" altLang="en-US" sz="1500" b="1" dirty="0">
                <a:latin typeface="MingLiU" pitchFamily="49" charset="-120"/>
                <a:ea typeface="MingLiU" pitchFamily="49" charset="-120"/>
              </a:rPr>
              <a:t>希望時間が「すまいるたうんばす</a:t>
            </a:r>
            <a:r>
              <a:rPr lang="ja-JP" altLang="en-US" sz="1500" b="1" dirty="0" smtClean="0">
                <a:latin typeface="MingLiU" pitchFamily="49" charset="-120"/>
                <a:ea typeface="MingLiU" pitchFamily="49" charset="-120"/>
              </a:rPr>
              <a:t>」の</a:t>
            </a:r>
            <a:endParaRPr lang="en-US" altLang="ja-JP" sz="1500" b="1" dirty="0" smtClean="0">
              <a:latin typeface="MingLiU" pitchFamily="49" charset="-120"/>
              <a:ea typeface="MingLiU" pitchFamily="49" charset="-120"/>
            </a:endParaRPr>
          </a:p>
          <a:p>
            <a:r>
              <a:rPr lang="ja-JP" altLang="en-US" sz="1500" b="1" dirty="0" smtClean="0">
                <a:latin typeface="MingLiU" pitchFamily="49" charset="-120"/>
                <a:ea typeface="MingLiU" pitchFamily="49" charset="-120"/>
              </a:rPr>
              <a:t>停車時刻と近い場合は、「す</a:t>
            </a:r>
            <a:r>
              <a:rPr lang="ja-JP" altLang="en-US" sz="1500" b="1" dirty="0">
                <a:latin typeface="MingLiU" pitchFamily="49" charset="-120"/>
                <a:ea typeface="MingLiU" pitchFamily="49" charset="-120"/>
              </a:rPr>
              <a:t>まいるたうんばす」への乗車を優先と</a:t>
            </a:r>
            <a:r>
              <a:rPr lang="ja-JP" altLang="en-US" sz="1500" b="1" dirty="0" smtClean="0">
                <a:latin typeface="MingLiU" pitchFamily="49" charset="-120"/>
                <a:ea typeface="MingLiU" pitchFamily="49" charset="-120"/>
              </a:rPr>
              <a:t>させて</a:t>
            </a:r>
            <a:endParaRPr lang="en-US" altLang="ja-JP" sz="1500" b="1" dirty="0" smtClean="0">
              <a:latin typeface="MingLiU" pitchFamily="49" charset="-120"/>
              <a:ea typeface="MingLiU" pitchFamily="49" charset="-120"/>
            </a:endParaRPr>
          </a:p>
          <a:p>
            <a:r>
              <a:rPr lang="ja-JP" altLang="en-US" sz="1500" b="1" dirty="0" smtClean="0">
                <a:latin typeface="MingLiU" pitchFamily="49" charset="-120"/>
                <a:ea typeface="MingLiU" pitchFamily="49" charset="-120"/>
              </a:rPr>
              <a:t>いただきます。ご了承</a:t>
            </a:r>
            <a:r>
              <a:rPr lang="ja-JP" altLang="en-US" sz="1500" b="1" dirty="0">
                <a:latin typeface="MingLiU" pitchFamily="49" charset="-120"/>
                <a:ea typeface="MingLiU" pitchFamily="49" charset="-120"/>
              </a:rPr>
              <a:t>ください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069411" y="6780210"/>
            <a:ext cx="3708186" cy="1093248"/>
          </a:xfrm>
          <a:prstGeom prst="rect">
            <a:avLst/>
          </a:prstGeom>
          <a:noFill/>
        </p:spPr>
        <p:txBody>
          <a:bodyPr wrap="square" lIns="108265" tIns="54132" rIns="108265" bIns="54132" rtlCol="0">
            <a:spAutoFit/>
          </a:bodyPr>
          <a:lstStyle/>
          <a:p>
            <a:r>
              <a:rPr kumimoji="1" lang="ja-JP" altLang="en-US" b="1" dirty="0" smtClean="0"/>
              <a:t>　　</a:t>
            </a:r>
            <a:r>
              <a:rPr lang="ja-JP" altLang="en-US" b="1" dirty="0" smtClean="0">
                <a:solidFill>
                  <a:srgbClr val="800000"/>
                </a:solidFill>
              </a:rPr>
              <a:t> </a:t>
            </a:r>
            <a:r>
              <a:rPr kumimoji="1" lang="ja-JP" altLang="en-US" b="1" dirty="0" smtClean="0">
                <a:solidFill>
                  <a:srgbClr val="800000"/>
                </a:solidFill>
              </a:rPr>
              <a:t> </a:t>
            </a:r>
            <a:r>
              <a:rPr kumimoji="1" lang="en-US" altLang="ja-JP" b="1" dirty="0" smtClean="0">
                <a:solidFill>
                  <a:srgbClr val="800000"/>
                </a:solidFill>
              </a:rPr>
              <a:t>【</a:t>
            </a:r>
            <a:r>
              <a:rPr kumimoji="1" lang="ja-JP" altLang="en-US" b="1" dirty="0" smtClean="0">
                <a:solidFill>
                  <a:srgbClr val="800000"/>
                </a:solidFill>
              </a:rPr>
              <a:t>お問い合わせ先</a:t>
            </a:r>
            <a:r>
              <a:rPr kumimoji="1" lang="en-US" altLang="ja-JP" b="1" dirty="0" smtClean="0">
                <a:solidFill>
                  <a:srgbClr val="800000"/>
                </a:solidFill>
              </a:rPr>
              <a:t>】</a:t>
            </a:r>
          </a:p>
          <a:p>
            <a:r>
              <a:rPr lang="ja-JP" altLang="en-US" b="1" dirty="0" smtClean="0">
                <a:solidFill>
                  <a:srgbClr val="800000"/>
                </a:solidFill>
              </a:rPr>
              <a:t>　豊郷町役場　保健福祉課</a:t>
            </a:r>
            <a:endParaRPr lang="en-US" altLang="ja-JP" b="1" dirty="0" smtClean="0">
              <a:solidFill>
                <a:srgbClr val="800000"/>
              </a:solidFill>
            </a:endParaRPr>
          </a:p>
          <a:p>
            <a:r>
              <a:rPr kumimoji="1" lang="ja-JP" altLang="en-US" b="1" dirty="0" smtClean="0">
                <a:solidFill>
                  <a:srgbClr val="800000"/>
                </a:solidFill>
              </a:rPr>
              <a:t>（電話）　０７４９－３５－８１１６</a:t>
            </a:r>
            <a:endParaRPr kumimoji="1" lang="ja-JP" altLang="en-US" b="1" dirty="0">
              <a:solidFill>
                <a:srgbClr val="80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976212" y="4804437"/>
            <a:ext cx="2813563" cy="370931"/>
          </a:xfrm>
          <a:prstGeom prst="rect">
            <a:avLst/>
          </a:prstGeom>
          <a:noFill/>
        </p:spPr>
        <p:txBody>
          <a:bodyPr wrap="square" lIns="108265" tIns="54132" rIns="108265" bIns="54132" rtlCol="0">
            <a:spAutoFit/>
          </a:bodyPr>
          <a:lstStyle/>
          <a:p>
            <a:r>
              <a:rPr lang="ja-JP" altLang="en-US" sz="1700" dirty="0" err="1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まで</a:t>
            </a:r>
            <a:r>
              <a:rPr lang="ja-JP" altLang="en-US" sz="17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連絡を入れて</a:t>
            </a:r>
            <a:r>
              <a:rPr lang="ja-JP" altLang="en-US" sz="17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ください。</a:t>
            </a:r>
            <a:endParaRPr lang="ja-JP" altLang="en-US" sz="17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5" name="Picture 2" descr="C:\Users\9018\Desktop\まき♪\要援護他イラスト\3057888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199" y="5277019"/>
            <a:ext cx="1193634" cy="962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9018\Desktop\まき♪\要援護他イラスト\yjimageGVPA2PTR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contras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402" y="6179725"/>
            <a:ext cx="804181" cy="820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右矢印 19"/>
          <p:cNvSpPr/>
          <p:nvPr/>
        </p:nvSpPr>
        <p:spPr>
          <a:xfrm>
            <a:off x="4664713" y="5938371"/>
            <a:ext cx="555723" cy="304965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265" tIns="54132" rIns="108265" bIns="54132"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Picture 2" descr="C:\Users\9018\Desktop\まき♪\要援護他イラスト\yjimage25YLHL5E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878" y="5512616"/>
            <a:ext cx="853224" cy="1200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9018\Desktop\まき♪\要援護他イラスト\house_a04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735" y="5851452"/>
            <a:ext cx="678051" cy="73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テキスト ボックス 23"/>
          <p:cNvSpPr txBox="1"/>
          <p:nvPr/>
        </p:nvSpPr>
        <p:spPr>
          <a:xfrm>
            <a:off x="676630" y="5304867"/>
            <a:ext cx="213568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利用できる方は</a:t>
            </a:r>
            <a:endParaRPr kumimoji="1" lang="ja-JP" altLang="en-US" b="1" dirty="0">
              <a:solidFill>
                <a:srgbClr val="0000FF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89246" y="5569808"/>
            <a:ext cx="291045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800" dirty="0" smtClean="0"/>
          </a:p>
          <a:p>
            <a:r>
              <a:rPr lang="ja-JP" altLang="en-US" sz="1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町内在住の</a:t>
            </a:r>
            <a:endParaRPr lang="en-US" altLang="ja-JP" sz="16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600" b="1" dirty="0" smtClean="0"/>
              <a:t>・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概ね</a:t>
            </a:r>
            <a:r>
              <a:rPr lang="en-US" altLang="ja-JP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65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歳以上の方</a:t>
            </a:r>
            <a:endParaRPr lang="en-US" altLang="ja-JP" sz="16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・要介護認定者の方</a:t>
            </a:r>
            <a:endParaRPr lang="en-US" altLang="ja-JP" sz="16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kumimoji="1" lang="ja-JP" altLang="en-US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・障害者手帳をお持ちの方</a:t>
            </a:r>
            <a:endParaRPr kumimoji="1" lang="en-US" altLang="ja-JP" sz="16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　　　　　　</a:t>
            </a:r>
            <a:r>
              <a:rPr kumimoji="1" lang="ja-JP" altLang="en-US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など</a:t>
            </a:r>
            <a:endParaRPr kumimoji="1" lang="en-US" altLang="ja-JP" sz="16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endParaRPr kumimoji="1" lang="en-US" altLang="ja-JP" sz="16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62315" y="3943739"/>
            <a:ext cx="14627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予約の仕方は</a:t>
            </a:r>
            <a:endParaRPr kumimoji="1"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839272" y="4258708"/>
            <a:ext cx="1700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あすなろ福祉会</a:t>
            </a:r>
            <a:endParaRPr kumimoji="1" lang="en-US" altLang="ja-JP" sz="16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332166" y="4165645"/>
            <a:ext cx="24535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「いやしのさと」</a:t>
            </a:r>
            <a:endParaRPr kumimoji="1" lang="ja-JP" altLang="en-US" sz="22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421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</TotalTime>
  <Words>112</Words>
  <Application>Microsoft Office PowerPoint</Application>
  <PresentationFormat>B4 (ISO) 250x353 mm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HGPｺﾞｼｯｸE</vt:lpstr>
      <vt:lpstr>HGP創英ﾌﾟﾚｾﾞﾝｽEB</vt:lpstr>
      <vt:lpstr>HGS明朝E</vt:lpstr>
      <vt:lpstr>HG明朝E</vt:lpstr>
      <vt:lpstr>Meiryo UI</vt:lpstr>
      <vt:lpstr>MingLiU</vt:lpstr>
      <vt:lpstr>ＭＳ Ｐゴシック</vt:lpstr>
      <vt:lpstr>メイリオ</vt:lpstr>
      <vt:lpstr>Arial</vt:lpstr>
      <vt:lpstr>Calibri</vt:lpstr>
      <vt:lpstr>Office ​​テーマ</vt:lpstr>
      <vt:lpstr>「すまいるたうんばす」のご利用を補足支援する デマンド車運行のご案内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「すまいるたうんばす」のご利用を補足支援する デマンド車運行のご案内</dc:title>
  <dc:creator>9018</dc:creator>
  <cp:lastModifiedBy>松本 瑞穂</cp:lastModifiedBy>
  <cp:revision>84</cp:revision>
  <cp:lastPrinted>2017-04-04T04:08:04Z</cp:lastPrinted>
  <dcterms:created xsi:type="dcterms:W3CDTF">2017-03-09T02:43:01Z</dcterms:created>
  <dcterms:modified xsi:type="dcterms:W3CDTF">2020-08-14T04:33:19Z</dcterms:modified>
</cp:coreProperties>
</file>