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26750" cy="8120063" type="B4ISO"/>
  <p:notesSz cx="8183563" cy="11891963"/>
  <p:defaultTextStyle>
    <a:defPPr>
      <a:defRPr lang="ja-JP"/>
    </a:defPPr>
    <a:lvl1pPr marL="0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41325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82650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623974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165299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706624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247949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789274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330598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9900"/>
    <a:srgbClr val="CCFF99"/>
    <a:srgbClr val="99FF66"/>
    <a:srgbClr val="FF00FF"/>
    <a:srgbClr val="0000CC"/>
    <a:srgbClr val="0000FF"/>
    <a:srgbClr val="FFFF66"/>
    <a:srgbClr val="66FF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04" y="78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2006" y="2522483"/>
            <a:ext cx="9202738" cy="174055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86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29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849394" y="325179"/>
            <a:ext cx="2436019" cy="692836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41338" y="325179"/>
            <a:ext cx="7127610" cy="69283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75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72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5238" y="5217893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55238" y="3441630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13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04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503598" y="1894682"/>
            <a:ext cx="4781815" cy="5358866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02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325" indent="0">
              <a:buNone/>
              <a:defRPr sz="2400" b="1"/>
            </a:lvl2pPr>
            <a:lvl3pPr marL="1082650" indent="0">
              <a:buNone/>
              <a:defRPr sz="2100" b="1"/>
            </a:lvl3pPr>
            <a:lvl4pPr marL="1623974" indent="0">
              <a:buNone/>
              <a:defRPr sz="1900" b="1"/>
            </a:lvl4pPr>
            <a:lvl5pPr marL="2165299" indent="0">
              <a:buNone/>
              <a:defRPr sz="1900" b="1"/>
            </a:lvl5pPr>
            <a:lvl6pPr marL="2706624" indent="0">
              <a:buNone/>
              <a:defRPr sz="1900" b="1"/>
            </a:lvl6pPr>
            <a:lvl7pPr marL="3247949" indent="0">
              <a:buNone/>
              <a:defRPr sz="1900" b="1"/>
            </a:lvl7pPr>
            <a:lvl8pPr marL="3789274" indent="0">
              <a:buNone/>
              <a:defRPr sz="1900" b="1"/>
            </a:lvl8pPr>
            <a:lvl9pPr marL="4330598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337" y="2575113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325" indent="0">
              <a:buNone/>
              <a:defRPr sz="2400" b="1"/>
            </a:lvl2pPr>
            <a:lvl3pPr marL="1082650" indent="0">
              <a:buNone/>
              <a:defRPr sz="2100" b="1"/>
            </a:lvl3pPr>
            <a:lvl4pPr marL="1623974" indent="0">
              <a:buNone/>
              <a:defRPr sz="1900" b="1"/>
            </a:lvl4pPr>
            <a:lvl5pPr marL="2165299" indent="0">
              <a:buNone/>
              <a:defRPr sz="1900" b="1"/>
            </a:lvl5pPr>
            <a:lvl6pPr marL="2706624" indent="0">
              <a:buNone/>
              <a:defRPr sz="1900" b="1"/>
            </a:lvl6pPr>
            <a:lvl7pPr marL="3247949" indent="0">
              <a:buNone/>
              <a:defRPr sz="1900" b="1"/>
            </a:lvl7pPr>
            <a:lvl8pPr marL="3789274" indent="0">
              <a:buNone/>
              <a:defRPr sz="1900" b="1"/>
            </a:lvl8pPr>
            <a:lvl9pPr marL="4330598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99839" y="2575113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91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8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2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32959" y="323299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41338" y="1699199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1325" indent="0">
              <a:buNone/>
              <a:defRPr sz="1400"/>
            </a:lvl2pPr>
            <a:lvl3pPr marL="1082650" indent="0">
              <a:buNone/>
              <a:defRPr sz="1200"/>
            </a:lvl3pPr>
            <a:lvl4pPr marL="1623974" indent="0">
              <a:buNone/>
              <a:defRPr sz="1100"/>
            </a:lvl4pPr>
            <a:lvl5pPr marL="2165299" indent="0">
              <a:buNone/>
              <a:defRPr sz="1100"/>
            </a:lvl5pPr>
            <a:lvl6pPr marL="2706624" indent="0">
              <a:buNone/>
              <a:defRPr sz="1100"/>
            </a:lvl6pPr>
            <a:lvl7pPr marL="3247949" indent="0">
              <a:buNone/>
              <a:defRPr sz="1100"/>
            </a:lvl7pPr>
            <a:lvl8pPr marL="3789274" indent="0">
              <a:buNone/>
              <a:defRPr sz="1100"/>
            </a:lvl8pPr>
            <a:lvl9pPr marL="4330598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95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1325" indent="0">
              <a:buNone/>
              <a:defRPr sz="3300"/>
            </a:lvl2pPr>
            <a:lvl3pPr marL="1082650" indent="0">
              <a:buNone/>
              <a:defRPr sz="2800"/>
            </a:lvl3pPr>
            <a:lvl4pPr marL="1623974" indent="0">
              <a:buNone/>
              <a:defRPr sz="2400"/>
            </a:lvl4pPr>
            <a:lvl5pPr marL="2165299" indent="0">
              <a:buNone/>
              <a:defRPr sz="2400"/>
            </a:lvl5pPr>
            <a:lvl6pPr marL="2706624" indent="0">
              <a:buNone/>
              <a:defRPr sz="2400"/>
            </a:lvl6pPr>
            <a:lvl7pPr marL="3247949" indent="0">
              <a:buNone/>
              <a:defRPr sz="2400"/>
            </a:lvl7pPr>
            <a:lvl8pPr marL="3789274" indent="0">
              <a:buNone/>
              <a:defRPr sz="2400"/>
            </a:lvl8pPr>
            <a:lvl9pPr marL="4330598" indent="0">
              <a:buNone/>
              <a:defRPr sz="24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122119" y="6355078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1325" indent="0">
              <a:buNone/>
              <a:defRPr sz="1400"/>
            </a:lvl2pPr>
            <a:lvl3pPr marL="1082650" indent="0">
              <a:buNone/>
              <a:defRPr sz="1200"/>
            </a:lvl3pPr>
            <a:lvl4pPr marL="1623974" indent="0">
              <a:buNone/>
              <a:defRPr sz="1100"/>
            </a:lvl4pPr>
            <a:lvl5pPr marL="2165299" indent="0">
              <a:buNone/>
              <a:defRPr sz="1100"/>
            </a:lvl5pPr>
            <a:lvl6pPr marL="2706624" indent="0">
              <a:buNone/>
              <a:defRPr sz="1100"/>
            </a:lvl6pPr>
            <a:lvl7pPr marL="3247949" indent="0">
              <a:buNone/>
              <a:defRPr sz="1100"/>
            </a:lvl7pPr>
            <a:lvl8pPr marL="3789274" indent="0">
              <a:buNone/>
              <a:defRPr sz="1100"/>
            </a:lvl8pPr>
            <a:lvl9pPr marL="4330598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92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108265" tIns="54132" rIns="108265" bIns="5413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108265" tIns="54132" rIns="108265" bIns="5413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6A469-36A8-446E-818A-D9CF9E8C02D1}" type="datetimeFigureOut">
              <a:rPr kumimoji="1" lang="ja-JP" altLang="en-US" smtClean="0"/>
              <a:t>2020/8/14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A1A6E-A3CD-43BA-8F1C-0DBBD09B2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23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2650" rtl="0" eaLnBrk="1" latinLnBrk="0" hangingPunct="1">
        <a:spcBef>
          <a:spcPct val="0"/>
        </a:spcBef>
        <a:buNone/>
        <a:defRPr kumimoji="1"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994" indent="-405994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9653" indent="-338328" algn="l" defTabSz="1082650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spcBef>
          <a:spcPct val="20000"/>
        </a:spcBef>
        <a:buFont typeface="Arial" pitchFamily="34" charset="0"/>
        <a:buChar char="»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jpeg"/><Relationship Id="rId15" Type="http://schemas.microsoft.com/office/2007/relationships/hdphoto" Target="../media/hdphoto6.wdp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jpe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9018\Desktop\まき♪\いらすと\yjimage5G4JMMI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01" y="-289203"/>
            <a:ext cx="2425786" cy="190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9018\Desktop\まき♪\いらすと\yjimage2UVVR45X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074598"/>
            <a:ext cx="7119761" cy="1032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9018\Desktop\まき♪\いらすと\yjimage5CSGF9ZQ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911" y="1033465"/>
            <a:ext cx="3645397" cy="50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角丸四角形 28"/>
          <p:cNvSpPr/>
          <p:nvPr/>
        </p:nvSpPr>
        <p:spPr>
          <a:xfrm>
            <a:off x="189066" y="5508947"/>
            <a:ext cx="2778315" cy="1531072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691572" y="5338117"/>
            <a:ext cx="1806133" cy="34166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7052786" y="6626397"/>
            <a:ext cx="3708186" cy="1386907"/>
          </a:xfrm>
          <a:prstGeom prst="roundRect">
            <a:avLst/>
          </a:prstGeom>
          <a:solidFill>
            <a:srgbClr val="CCFF99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3605" y="43901"/>
            <a:ext cx="6971406" cy="1111252"/>
          </a:xfrm>
        </p:spPr>
        <p:txBody>
          <a:bodyPr>
            <a:normAutofit fontScale="90000"/>
          </a:bodyPr>
          <a:lstStyle/>
          <a:p>
            <a:r>
              <a:rPr lang="ja-JP" altLang="en-US" sz="2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「すまいるたうんばす」のご利用を補足支援する</a:t>
            </a:r>
            <a:r>
              <a:rPr lang="en-US" altLang="ja-JP" sz="2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HGP創英ﾌﾟﾚｾﾞﾝｽEB" pitchFamily="18" charset="-128"/>
                <a:ea typeface="HGP創英ﾌﾟﾚｾﾞﾝｽEB" pitchFamily="18" charset="-128"/>
              </a:rPr>
              <a:t>デマンド車運行のご案内</a:t>
            </a:r>
            <a:endParaRPr kumimoji="1" lang="ja-JP" altLang="en-US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50091" y="1171849"/>
            <a:ext cx="3706194" cy="4586603"/>
          </a:xfrm>
        </p:spPr>
        <p:txBody>
          <a:bodyPr>
            <a:normAutofit/>
          </a:bodyPr>
          <a:lstStyle/>
          <a:p>
            <a:r>
              <a:rPr lang="ja-JP" altLang="en-US" sz="19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endParaRPr lang="en-US" altLang="ja-JP" sz="19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平日、次の時間で</a:t>
            </a: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分毎に運行しています。</a:t>
            </a:r>
            <a:endParaRPr lang="en-US" altLang="ja-JP" sz="16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8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100" b="1" dirty="0" smtClean="0">
                <a:solidFill>
                  <a:schemeClr val="tx1"/>
                </a:solidFill>
              </a:rPr>
              <a:t> 　①</a:t>
            </a:r>
            <a:r>
              <a:rPr lang="ja-JP" altLang="en-US" sz="2100" b="1" dirty="0">
                <a:solidFill>
                  <a:schemeClr val="tx1"/>
                </a:solidFill>
              </a:rPr>
              <a:t>　１１時３０分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r>
              <a:rPr lang="ja-JP" altLang="en-US" sz="2100" b="1" dirty="0" smtClean="0">
                <a:solidFill>
                  <a:schemeClr val="tx1"/>
                </a:solidFill>
              </a:rPr>
              <a:t>　 ②</a:t>
            </a:r>
            <a:r>
              <a:rPr lang="ja-JP" altLang="en-US" sz="2100" b="1" dirty="0">
                <a:solidFill>
                  <a:schemeClr val="tx1"/>
                </a:solidFill>
              </a:rPr>
              <a:t>　１２時００分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r>
              <a:rPr lang="ja-JP" altLang="en-US" sz="2100" b="1" dirty="0" smtClean="0">
                <a:solidFill>
                  <a:schemeClr val="tx1"/>
                </a:solidFill>
              </a:rPr>
              <a:t> 　③</a:t>
            </a:r>
            <a:r>
              <a:rPr lang="ja-JP" altLang="en-US" sz="2100" b="1" dirty="0">
                <a:solidFill>
                  <a:schemeClr val="tx1"/>
                </a:solidFill>
              </a:rPr>
              <a:t>　１２時３０分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r>
              <a:rPr lang="ja-JP" altLang="en-US" sz="2100" b="1" dirty="0" smtClean="0">
                <a:solidFill>
                  <a:schemeClr val="tx1"/>
                </a:solidFill>
              </a:rPr>
              <a:t> 　④</a:t>
            </a:r>
            <a:r>
              <a:rPr lang="ja-JP" altLang="en-US" sz="2100" b="1" dirty="0">
                <a:solidFill>
                  <a:schemeClr val="tx1"/>
                </a:solidFill>
              </a:rPr>
              <a:t>　１３時００分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r>
              <a:rPr lang="ja-JP" altLang="en-US" sz="2100" b="1" dirty="0" smtClean="0">
                <a:solidFill>
                  <a:schemeClr val="tx1"/>
                </a:solidFill>
              </a:rPr>
              <a:t> 　⑤</a:t>
            </a:r>
            <a:r>
              <a:rPr lang="ja-JP" altLang="en-US" sz="2100" b="1" dirty="0">
                <a:solidFill>
                  <a:schemeClr val="tx1"/>
                </a:solidFill>
              </a:rPr>
              <a:t>　１３時３０分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r>
              <a:rPr lang="ja-JP" altLang="en-US" sz="2100" b="1" dirty="0" smtClean="0">
                <a:solidFill>
                  <a:schemeClr val="tx1"/>
                </a:solidFill>
              </a:rPr>
              <a:t> 　⑥</a:t>
            </a:r>
            <a:r>
              <a:rPr lang="ja-JP" altLang="en-US" sz="2100" b="1" dirty="0">
                <a:solidFill>
                  <a:schemeClr val="tx1"/>
                </a:solidFill>
              </a:rPr>
              <a:t>　１４時００分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r>
              <a:rPr lang="ja-JP" altLang="en-US" sz="2100" b="1" dirty="0" smtClean="0">
                <a:solidFill>
                  <a:schemeClr val="tx1"/>
                </a:solidFill>
              </a:rPr>
              <a:t> 　⑦</a:t>
            </a:r>
            <a:r>
              <a:rPr lang="ja-JP" altLang="en-US" sz="2100" b="1" dirty="0">
                <a:solidFill>
                  <a:schemeClr val="tx1"/>
                </a:solidFill>
              </a:rPr>
              <a:t>　１４時３０分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r>
              <a:rPr lang="ja-JP" altLang="en-US" sz="2100" b="1" dirty="0" smtClean="0">
                <a:solidFill>
                  <a:schemeClr val="tx1"/>
                </a:solidFill>
              </a:rPr>
              <a:t> 　⑧</a:t>
            </a:r>
            <a:r>
              <a:rPr lang="ja-JP" altLang="en-US" sz="2100" b="1" dirty="0">
                <a:solidFill>
                  <a:schemeClr val="tx1"/>
                </a:solidFill>
              </a:rPr>
              <a:t>　１５時００分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r>
              <a:rPr lang="ja-JP" altLang="en-US" sz="2100" b="1" dirty="0" smtClean="0">
                <a:solidFill>
                  <a:schemeClr val="tx1"/>
                </a:solidFill>
              </a:rPr>
              <a:t> 　⑨</a:t>
            </a:r>
            <a:r>
              <a:rPr lang="ja-JP" altLang="en-US" sz="2100" b="1" dirty="0">
                <a:solidFill>
                  <a:schemeClr val="tx1"/>
                </a:solidFill>
              </a:rPr>
              <a:t>　１５時３０分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endParaRPr lang="en-US" altLang="ja-JP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9018\Desktop\まき♪\イラスト\0a639f3bf44dbf30b3f99b4eab9e008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42" y="2050213"/>
            <a:ext cx="1438115" cy="189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330433" y="2149451"/>
            <a:ext cx="4486988" cy="663319"/>
          </a:xfrm>
          <a:prstGeom prst="rect">
            <a:avLst/>
          </a:prstGeom>
          <a:noFill/>
        </p:spPr>
        <p:txBody>
          <a:bodyPr wrap="square" lIns="108265" tIns="54132" rIns="108265" bIns="54132" rtlCol="0">
            <a:spAutoFit/>
          </a:bodyPr>
          <a:lstStyle/>
          <a:p>
            <a:r>
              <a:rPr lang="ja-JP" altLang="en-US" sz="1800" dirty="0">
                <a:latin typeface="HG明朝E" pitchFamily="17" charset="-128"/>
                <a:ea typeface="HG明朝E" pitchFamily="17" charset="-128"/>
              </a:rPr>
              <a:t>病院から帰るのに</a:t>
            </a:r>
            <a:r>
              <a:rPr lang="ja-JP" altLang="en-US" sz="1800" dirty="0" smtClean="0">
                <a:latin typeface="HG明朝E" pitchFamily="17" charset="-128"/>
                <a:ea typeface="HG明朝E" pitchFamily="17" charset="-128"/>
              </a:rPr>
              <a:t>、次のバスまで</a:t>
            </a:r>
            <a:endParaRPr lang="en-US" altLang="ja-JP" sz="1800" dirty="0">
              <a:latin typeface="HG明朝E" pitchFamily="17" charset="-128"/>
              <a:ea typeface="HG明朝E" pitchFamily="17" charset="-128"/>
            </a:endParaRPr>
          </a:p>
          <a:p>
            <a:r>
              <a:rPr lang="ja-JP" altLang="en-US" sz="1800" dirty="0" smtClean="0">
                <a:latin typeface="HG明朝E" pitchFamily="17" charset="-128"/>
                <a:ea typeface="HG明朝E" pitchFamily="17" charset="-128"/>
              </a:rPr>
              <a:t>　　ずいぶん時間</a:t>
            </a:r>
            <a:r>
              <a:rPr lang="ja-JP" altLang="en-US" sz="1800" dirty="0">
                <a:latin typeface="HG明朝E" pitchFamily="17" charset="-128"/>
                <a:ea typeface="HG明朝E" pitchFamily="17" charset="-128"/>
              </a:rPr>
              <a:t>があるし困ったなぁ～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285848" y="474060"/>
            <a:ext cx="1013022" cy="309754"/>
          </a:xfrm>
          <a:prstGeom prst="rect">
            <a:avLst/>
          </a:prstGeom>
          <a:noFill/>
        </p:spPr>
        <p:txBody>
          <a:bodyPr wrap="square" lIns="108265" tIns="54132" rIns="108265" bIns="54132">
            <a:spAutoFit/>
          </a:bodyPr>
          <a:lstStyle/>
          <a:p>
            <a:r>
              <a:rPr lang="en-US" altLang="ja-JP" sz="1300" b="1" dirty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ja-JP" sz="1300" b="1" dirty="0"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デマンド車</a:t>
            </a:r>
            <a:endParaRPr lang="ja-JP" altLang="ja-JP" sz="13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226732" y="2081367"/>
            <a:ext cx="4627890" cy="965738"/>
          </a:xfrm>
          <a:prstGeom prst="wedgeRoundRectCallout">
            <a:avLst>
              <a:gd name="adj1" fmla="val 59362"/>
              <a:gd name="adj2" fmla="val 40118"/>
              <a:gd name="adj3" fmla="val 16667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4063" y="1424128"/>
            <a:ext cx="5572288" cy="478653"/>
          </a:xfrm>
          <a:prstGeom prst="rect">
            <a:avLst/>
          </a:prstGeom>
          <a:noFill/>
        </p:spPr>
        <p:txBody>
          <a:bodyPr wrap="square" lIns="108265" tIns="54132" rIns="108265" bIns="54132" rtlCol="0">
            <a:spAutoFit/>
          </a:bodyPr>
          <a:lstStyle/>
          <a:p>
            <a:r>
              <a:rPr lang="ja-JP" altLang="en-US" sz="2400" b="1" i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こんな時は「デマンド車」をご利用ください！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6593" y="3261277"/>
            <a:ext cx="5206726" cy="601764"/>
          </a:xfrm>
          <a:prstGeom prst="rect">
            <a:avLst/>
          </a:prstGeom>
          <a:noFill/>
        </p:spPr>
        <p:txBody>
          <a:bodyPr wrap="square" lIns="108265" tIns="54132" rIns="108265" bIns="54132" rtlCol="0">
            <a:spAutoFit/>
          </a:bodyPr>
          <a:lstStyle/>
          <a:p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デマンド車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、町内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医療機関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から帰宅される場合に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あなたからの電話予約を受けて運行します。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0093" y="4674037"/>
            <a:ext cx="3645622" cy="478653"/>
          </a:xfrm>
          <a:prstGeom prst="rect">
            <a:avLst/>
          </a:prstGeom>
          <a:noFill/>
        </p:spPr>
        <p:txBody>
          <a:bodyPr wrap="square" lIns="108265" tIns="54132" rIns="108265" bIns="54132" rtlCol="0">
            <a:spAutoFit/>
          </a:bodyPr>
          <a:lstStyle/>
          <a:p>
            <a:r>
              <a:rPr kumimoji="1" lang="ja-JP" altLang="en-US" b="1" dirty="0" smtClean="0"/>
              <a:t>電話　</a:t>
            </a:r>
            <a:r>
              <a:rPr lang="ja-JP" altLang="en-US" sz="2400" b="1" dirty="0">
                <a:latin typeface="HGPｺﾞｼｯｸE" pitchFamily="50" charset="-128"/>
                <a:ea typeface="HGPｺﾞｼｯｸE" pitchFamily="50" charset="-128"/>
              </a:rPr>
              <a:t>０７４９－３５－０２１６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89066" y="4626976"/>
            <a:ext cx="3787146" cy="5359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789824" y="6239885"/>
            <a:ext cx="4445869" cy="370931"/>
          </a:xfrm>
          <a:prstGeom prst="rect">
            <a:avLst/>
          </a:prstGeom>
          <a:noFill/>
        </p:spPr>
        <p:txBody>
          <a:bodyPr wrap="square" lIns="108265" tIns="54132" rIns="108265" bIns="54132" rtlCol="0">
            <a:spAutoFit/>
          </a:bodyPr>
          <a:lstStyle/>
          <a:p>
            <a:r>
              <a:rPr lang="ja-JP" altLang="en-US" sz="17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＊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料金は無料です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。（運行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範囲は町内に限ります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。）</a:t>
            </a:r>
            <a:endParaRPr lang="ja-JP" altLang="en-US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19760" y="5890426"/>
            <a:ext cx="4006815" cy="400857"/>
          </a:xfrm>
          <a:prstGeom prst="rect">
            <a:avLst/>
          </a:prstGeom>
          <a:noFill/>
        </p:spPr>
        <p:txBody>
          <a:bodyPr wrap="square" lIns="108265" tIns="54132" rIns="108265" bIns="54132" rtlCol="0">
            <a:spAutoFit/>
          </a:bodyPr>
          <a:lstStyle/>
          <a:p>
            <a:r>
              <a:rPr lang="ja-JP" altLang="en-US" sz="1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＊</a:t>
            </a: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各出発の３０分前までにご予約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ください。</a:t>
            </a:r>
            <a:endParaRPr lang="ja-JP" altLang="en-US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9794" y="7192784"/>
            <a:ext cx="6861725" cy="847985"/>
          </a:xfrm>
          <a:prstGeom prst="rect">
            <a:avLst/>
          </a:prstGeom>
          <a:noFill/>
        </p:spPr>
        <p:txBody>
          <a:bodyPr wrap="square" lIns="108265" tIns="54132" rIns="108265" bIns="54132" rtlCol="0">
            <a:spAutoFit/>
          </a:bodyPr>
          <a:lstStyle/>
          <a:p>
            <a:r>
              <a:rPr lang="ja-JP" altLang="en-US" sz="1600" dirty="0" smtClean="0">
                <a:latin typeface="HGS明朝E" pitchFamily="18" charset="-128"/>
                <a:ea typeface="HGS明朝E" pitchFamily="18" charset="-128"/>
              </a:rPr>
              <a:t>　</a:t>
            </a:r>
            <a:r>
              <a:rPr lang="ja-JP" altLang="en-US" sz="1500" b="1" dirty="0" smtClean="0">
                <a:latin typeface="MingLiU" pitchFamily="49" charset="-120"/>
                <a:ea typeface="MingLiU" pitchFamily="49" charset="-120"/>
              </a:rPr>
              <a:t>乗車</a:t>
            </a:r>
            <a:r>
              <a:rPr lang="ja-JP" altLang="en-US" sz="1500" b="1" dirty="0">
                <a:latin typeface="MingLiU" pitchFamily="49" charset="-120"/>
                <a:ea typeface="MingLiU" pitchFamily="49" charset="-120"/>
              </a:rPr>
              <a:t>利用について</a:t>
            </a:r>
            <a:r>
              <a:rPr lang="ja-JP" altLang="en-US" sz="1500" b="1" dirty="0" smtClean="0">
                <a:latin typeface="MingLiU" pitchFamily="49" charset="-120"/>
                <a:ea typeface="MingLiU" pitchFamily="49" charset="-120"/>
              </a:rPr>
              <a:t>は、ご利用</a:t>
            </a:r>
            <a:r>
              <a:rPr lang="ja-JP" altLang="en-US" sz="1500" b="1" dirty="0">
                <a:latin typeface="MingLiU" pitchFamily="49" charset="-120"/>
                <a:ea typeface="MingLiU" pitchFamily="49" charset="-120"/>
              </a:rPr>
              <a:t>希望時間が「すまいるたうんばす</a:t>
            </a:r>
            <a:r>
              <a:rPr lang="ja-JP" altLang="en-US" sz="1500" b="1" dirty="0" smtClean="0">
                <a:latin typeface="MingLiU" pitchFamily="49" charset="-120"/>
                <a:ea typeface="MingLiU" pitchFamily="49" charset="-120"/>
              </a:rPr>
              <a:t>」の</a:t>
            </a:r>
            <a:endParaRPr lang="en-US" altLang="ja-JP" sz="1500" b="1" dirty="0" smtClean="0">
              <a:latin typeface="MingLiU" pitchFamily="49" charset="-120"/>
              <a:ea typeface="MingLiU" pitchFamily="49" charset="-120"/>
            </a:endParaRPr>
          </a:p>
          <a:p>
            <a:r>
              <a:rPr lang="ja-JP" altLang="en-US" sz="1500" b="1" dirty="0" smtClean="0">
                <a:latin typeface="MingLiU" pitchFamily="49" charset="-120"/>
                <a:ea typeface="MingLiU" pitchFamily="49" charset="-120"/>
              </a:rPr>
              <a:t>停車時刻と近い場合は、「す</a:t>
            </a:r>
            <a:r>
              <a:rPr lang="ja-JP" altLang="en-US" sz="1500" b="1" dirty="0">
                <a:latin typeface="MingLiU" pitchFamily="49" charset="-120"/>
                <a:ea typeface="MingLiU" pitchFamily="49" charset="-120"/>
              </a:rPr>
              <a:t>まいるたうんばす」への乗車を優先と</a:t>
            </a:r>
            <a:r>
              <a:rPr lang="ja-JP" altLang="en-US" sz="1500" b="1" dirty="0" smtClean="0">
                <a:latin typeface="MingLiU" pitchFamily="49" charset="-120"/>
                <a:ea typeface="MingLiU" pitchFamily="49" charset="-120"/>
              </a:rPr>
              <a:t>させて</a:t>
            </a:r>
            <a:endParaRPr lang="en-US" altLang="ja-JP" sz="1500" b="1" dirty="0" smtClean="0">
              <a:latin typeface="MingLiU" pitchFamily="49" charset="-120"/>
              <a:ea typeface="MingLiU" pitchFamily="49" charset="-120"/>
            </a:endParaRPr>
          </a:p>
          <a:p>
            <a:r>
              <a:rPr lang="ja-JP" altLang="en-US" sz="1500" b="1" dirty="0" smtClean="0">
                <a:latin typeface="MingLiU" pitchFamily="49" charset="-120"/>
                <a:ea typeface="MingLiU" pitchFamily="49" charset="-120"/>
              </a:rPr>
              <a:t>いただきます。ご了承</a:t>
            </a:r>
            <a:r>
              <a:rPr lang="ja-JP" altLang="en-US" sz="1500" b="1" dirty="0">
                <a:latin typeface="MingLiU" pitchFamily="49" charset="-120"/>
                <a:ea typeface="MingLiU" pitchFamily="49" charset="-120"/>
              </a:rPr>
              <a:t>ください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069411" y="6780210"/>
            <a:ext cx="3708186" cy="1093248"/>
          </a:xfrm>
          <a:prstGeom prst="rect">
            <a:avLst/>
          </a:prstGeom>
          <a:noFill/>
        </p:spPr>
        <p:txBody>
          <a:bodyPr wrap="square" lIns="108265" tIns="54132" rIns="108265" bIns="54132" rtlCol="0">
            <a:spAutoFit/>
          </a:bodyPr>
          <a:lstStyle/>
          <a:p>
            <a:r>
              <a:rPr kumimoji="1" lang="ja-JP" altLang="en-US" b="1" dirty="0" smtClean="0"/>
              <a:t>　　</a:t>
            </a:r>
            <a:r>
              <a:rPr lang="ja-JP" altLang="en-US" b="1" dirty="0" smtClean="0">
                <a:solidFill>
                  <a:srgbClr val="800000"/>
                </a:solidFill>
              </a:rPr>
              <a:t> </a:t>
            </a:r>
            <a:r>
              <a:rPr kumimoji="1" lang="ja-JP" altLang="en-US" b="1" dirty="0" smtClean="0">
                <a:solidFill>
                  <a:srgbClr val="800000"/>
                </a:solidFill>
              </a:rPr>
              <a:t> </a:t>
            </a:r>
            <a:r>
              <a:rPr kumimoji="1" lang="en-US" altLang="ja-JP" b="1" dirty="0" smtClean="0">
                <a:solidFill>
                  <a:srgbClr val="800000"/>
                </a:solidFill>
              </a:rPr>
              <a:t>【</a:t>
            </a:r>
            <a:r>
              <a:rPr kumimoji="1" lang="ja-JP" altLang="en-US" b="1" dirty="0" smtClean="0">
                <a:solidFill>
                  <a:srgbClr val="800000"/>
                </a:solidFill>
              </a:rPr>
              <a:t>お問い合わせ先</a:t>
            </a:r>
            <a:r>
              <a:rPr kumimoji="1" lang="en-US" altLang="ja-JP" b="1" dirty="0" smtClean="0">
                <a:solidFill>
                  <a:srgbClr val="800000"/>
                </a:solidFill>
              </a:rPr>
              <a:t>】</a:t>
            </a:r>
          </a:p>
          <a:p>
            <a:r>
              <a:rPr lang="ja-JP" altLang="en-US" b="1" dirty="0" smtClean="0">
                <a:solidFill>
                  <a:srgbClr val="800000"/>
                </a:solidFill>
              </a:rPr>
              <a:t>　豊郷町役場　保健福祉課</a:t>
            </a:r>
            <a:endParaRPr lang="en-US" altLang="ja-JP" b="1" dirty="0" smtClean="0">
              <a:solidFill>
                <a:srgbClr val="800000"/>
              </a:solidFill>
            </a:endParaRPr>
          </a:p>
          <a:p>
            <a:r>
              <a:rPr kumimoji="1" lang="ja-JP" altLang="en-US" b="1" dirty="0" smtClean="0">
                <a:solidFill>
                  <a:srgbClr val="800000"/>
                </a:solidFill>
              </a:rPr>
              <a:t>（電話）　０７４９－３５－８１１６</a:t>
            </a:r>
            <a:endParaRPr kumimoji="1" lang="ja-JP" altLang="en-US" b="1" dirty="0">
              <a:solidFill>
                <a:srgbClr val="80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976212" y="4804437"/>
            <a:ext cx="2813563" cy="370931"/>
          </a:xfrm>
          <a:prstGeom prst="rect">
            <a:avLst/>
          </a:prstGeom>
          <a:noFill/>
        </p:spPr>
        <p:txBody>
          <a:bodyPr wrap="square" lIns="108265" tIns="54132" rIns="108265" bIns="54132" rtlCol="0">
            <a:spAutoFit/>
          </a:bodyPr>
          <a:lstStyle/>
          <a:p>
            <a:r>
              <a:rPr lang="ja-JP" altLang="en-US" sz="1700" dirty="0" err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まで</a:t>
            </a:r>
            <a:r>
              <a:rPr lang="ja-JP" altLang="en-US" sz="17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連絡を入れて</a:t>
            </a:r>
            <a:r>
              <a:rPr lang="ja-JP" altLang="en-US" sz="17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ください。</a:t>
            </a:r>
            <a:endParaRPr lang="ja-JP" altLang="en-US" sz="17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Picture 2" descr="C:\Users\9018\Desktop\まき♪\要援護他イラスト\3057888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199" y="5277019"/>
            <a:ext cx="1193634" cy="96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9018\Desktop\まき♪\要援護他イラスト\yjimageGVPA2PTR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402" y="6179725"/>
            <a:ext cx="804181" cy="82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右矢印 19"/>
          <p:cNvSpPr/>
          <p:nvPr/>
        </p:nvSpPr>
        <p:spPr>
          <a:xfrm>
            <a:off x="4664713" y="5938371"/>
            <a:ext cx="555723" cy="304965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265" tIns="54132" rIns="108265" bIns="54132"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Picture 2" descr="C:\Users\9018\Desktop\まき♪\要援護他イラスト\yjimage25YLHL5E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878" y="5512616"/>
            <a:ext cx="853224" cy="120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9018\Desktop\まき♪\要援護他イラスト\house_a04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735" y="5851452"/>
            <a:ext cx="678051" cy="73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テキスト ボックス 23"/>
          <p:cNvSpPr txBox="1"/>
          <p:nvPr/>
        </p:nvSpPr>
        <p:spPr>
          <a:xfrm>
            <a:off x="676630" y="5304867"/>
            <a:ext cx="21356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利用できる方は</a:t>
            </a:r>
            <a:endParaRPr kumimoji="1" lang="ja-JP" altLang="en-US" b="1" dirty="0">
              <a:solidFill>
                <a:srgbClr val="0000FF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9246" y="5569808"/>
            <a:ext cx="291045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800" dirty="0" smtClean="0"/>
          </a:p>
          <a:p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町内在住の</a:t>
            </a:r>
            <a:endParaRPr lang="en-US" altLang="ja-JP" sz="1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600" b="1" dirty="0" smtClean="0"/>
              <a:t>・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概ね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65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歳以上の方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・要介護認定者の方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・障害者手帳をお持ちの方</a:t>
            </a:r>
            <a:endParaRPr kumimoji="1"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</a:t>
            </a:r>
            <a:r>
              <a:rPr kumimoji="1"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など</a:t>
            </a:r>
            <a:endParaRPr kumimoji="1"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kumimoji="1"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2315" y="3943739"/>
            <a:ext cx="1462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予約の仕方は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39272" y="4258708"/>
            <a:ext cx="1700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あすなろ福祉会</a:t>
            </a:r>
            <a:endParaRPr kumimoji="1" lang="en-US" altLang="ja-JP" sz="1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32166" y="4165645"/>
            <a:ext cx="24535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「いやしのさと」</a:t>
            </a:r>
            <a:endParaRPr kumimoji="1" lang="ja-JP" altLang="en-US" sz="2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421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112</Words>
  <Application>Microsoft Office PowerPoint</Application>
  <PresentationFormat>B4 (ISO) 250x353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HGPｺﾞｼｯｸE</vt:lpstr>
      <vt:lpstr>HGP創英ﾌﾟﾚｾﾞﾝｽEB</vt:lpstr>
      <vt:lpstr>HGS明朝E</vt:lpstr>
      <vt:lpstr>HG明朝E</vt:lpstr>
      <vt:lpstr>Meiryo UI</vt:lpstr>
      <vt:lpstr>MingLiU</vt:lpstr>
      <vt:lpstr>ＭＳ Ｐゴシック</vt:lpstr>
      <vt:lpstr>メイリオ</vt:lpstr>
      <vt:lpstr>Arial</vt:lpstr>
      <vt:lpstr>Calibri</vt:lpstr>
      <vt:lpstr>Office ​​テーマ</vt:lpstr>
      <vt:lpstr>「すまいるたうんばす」のご利用を補足支援する デマンド車運行のご案内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「すまいるたうんばす」のご利用を補足支援する デマンド車運行のご案内</dc:title>
  <dc:creator>9018</dc:creator>
  <cp:lastModifiedBy>松本 瑞穂</cp:lastModifiedBy>
  <cp:revision>84</cp:revision>
  <cp:lastPrinted>2017-04-04T04:08:04Z</cp:lastPrinted>
  <dcterms:created xsi:type="dcterms:W3CDTF">2017-03-09T02:43:01Z</dcterms:created>
  <dcterms:modified xsi:type="dcterms:W3CDTF">2020-08-14T04:33:19Z</dcterms:modified>
</cp:coreProperties>
</file>