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1245C-785C-47CF-AF09-416B59E26E98}" v="2" dt="2025-12-16T09:18:52.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236" y="72"/>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618"/>
          </a:xfrm>
          <a:prstGeom prst="rect">
            <a:avLst/>
          </a:prstGeom>
        </p:spPr>
        <p:txBody>
          <a:bodyPr vert="horz" lIns="91449" tIns="45726" rIns="91449" bIns="45726"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14764" y="0"/>
            <a:ext cx="2919412" cy="495618"/>
          </a:xfrm>
          <a:prstGeom prst="rect">
            <a:avLst/>
          </a:prstGeom>
        </p:spPr>
        <p:txBody>
          <a:bodyPr vert="horz" lIns="91449" tIns="45726" rIns="91449" bIns="45726" rtlCol="0"/>
          <a:lstStyle>
            <a:lvl1pPr algn="r">
              <a:defRPr sz="1200"/>
            </a:lvl1pPr>
          </a:lstStyle>
          <a:p>
            <a:fld id="{11035C0A-6A21-427D-A3EB-E8A52BE8FF8D}" type="datetimeFigureOut">
              <a:rPr kumimoji="1" lang="ja-JP" altLang="en-US" smtClean="0"/>
              <a:t>2026/1/9</a:t>
            </a:fld>
            <a:endParaRPr kumimoji="1" lang="ja-JP" altLang="en-US"/>
          </a:p>
        </p:txBody>
      </p:sp>
      <p:sp>
        <p:nvSpPr>
          <p:cNvPr id="4" name="フッター プレースホルダー 3"/>
          <p:cNvSpPr>
            <a:spLocks noGrp="1"/>
          </p:cNvSpPr>
          <p:nvPr>
            <p:ph type="ftr" sz="quarter" idx="2"/>
          </p:nvPr>
        </p:nvSpPr>
        <p:spPr>
          <a:xfrm>
            <a:off x="4" y="9377046"/>
            <a:ext cx="2919413" cy="495618"/>
          </a:xfrm>
          <a:prstGeom prst="rect">
            <a:avLst/>
          </a:prstGeom>
        </p:spPr>
        <p:txBody>
          <a:bodyPr vert="horz" lIns="91449" tIns="45726" rIns="91449" bIns="457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7046"/>
            <a:ext cx="2919412" cy="495618"/>
          </a:xfrm>
          <a:prstGeom prst="rect">
            <a:avLst/>
          </a:prstGeom>
        </p:spPr>
        <p:txBody>
          <a:bodyPr vert="horz" lIns="91449" tIns="45726" rIns="91449" bIns="45726"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621" cy="495131"/>
          </a:xfrm>
          <a:prstGeom prst="rect">
            <a:avLst/>
          </a:prstGeom>
        </p:spPr>
        <p:txBody>
          <a:bodyPr vert="horz" lIns="90661" tIns="45329" rIns="90661" bIns="4532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15573" y="1"/>
            <a:ext cx="2918621" cy="495131"/>
          </a:xfrm>
          <a:prstGeom prst="rect">
            <a:avLst/>
          </a:prstGeom>
        </p:spPr>
        <p:txBody>
          <a:bodyPr vert="horz" lIns="90661" tIns="45329" rIns="90661" bIns="45329" rtlCol="0"/>
          <a:lstStyle>
            <a:lvl1pPr algn="r">
              <a:defRPr sz="1200"/>
            </a:lvl1pPr>
          </a:lstStyle>
          <a:p>
            <a:fld id="{7072B0E7-22FF-4BC1-A758-8F10060C7725}" type="datetimeFigureOut">
              <a:rPr kumimoji="1" lang="ja-JP" altLang="en-US" smtClean="0"/>
              <a:t>2026/1/9</a:t>
            </a:fld>
            <a:endParaRPr kumimoji="1" lang="ja-JP" altLang="en-US"/>
          </a:p>
        </p:txBody>
      </p:sp>
      <p:sp>
        <p:nvSpPr>
          <p:cNvPr id="4" name="スライド イメージ プレースホルダー 3"/>
          <p:cNvSpPr>
            <a:spLocks noGrp="1" noRot="1" noChangeAspect="1"/>
          </p:cNvSpPr>
          <p:nvPr>
            <p:ph type="sldImg" idx="2"/>
          </p:nvPr>
        </p:nvSpPr>
        <p:spPr>
          <a:xfrm>
            <a:off x="2214563" y="1233488"/>
            <a:ext cx="2306637" cy="3333750"/>
          </a:xfrm>
          <a:prstGeom prst="rect">
            <a:avLst/>
          </a:prstGeom>
          <a:noFill/>
          <a:ln w="12700">
            <a:solidFill>
              <a:prstClr val="black"/>
            </a:solidFill>
          </a:ln>
        </p:spPr>
        <p:txBody>
          <a:bodyPr vert="horz" lIns="90661" tIns="45329" rIns="90661" bIns="45329" rtlCol="0" anchor="ctr"/>
          <a:lstStyle/>
          <a:p>
            <a:endParaRPr lang="ja-JP" altLang="en-US"/>
          </a:p>
        </p:txBody>
      </p:sp>
      <p:sp>
        <p:nvSpPr>
          <p:cNvPr id="5" name="ノート プレースホルダー 4"/>
          <p:cNvSpPr>
            <a:spLocks noGrp="1"/>
          </p:cNvSpPr>
          <p:nvPr>
            <p:ph type="body" sz="quarter" idx="3"/>
          </p:nvPr>
        </p:nvSpPr>
        <p:spPr>
          <a:xfrm>
            <a:off x="673892" y="4751054"/>
            <a:ext cx="5387982" cy="3886937"/>
          </a:xfrm>
          <a:prstGeom prst="rect">
            <a:avLst/>
          </a:prstGeom>
        </p:spPr>
        <p:txBody>
          <a:bodyPr vert="horz" lIns="90661" tIns="45329" rIns="90661" bIns="453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7534"/>
            <a:ext cx="2918621" cy="495131"/>
          </a:xfrm>
          <a:prstGeom prst="rect">
            <a:avLst/>
          </a:prstGeom>
        </p:spPr>
        <p:txBody>
          <a:bodyPr vert="horz" lIns="90661" tIns="45329" rIns="90661" bIns="453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7534"/>
            <a:ext cx="2918621" cy="495131"/>
          </a:xfrm>
          <a:prstGeom prst="rect">
            <a:avLst/>
          </a:prstGeom>
        </p:spPr>
        <p:txBody>
          <a:bodyPr vert="horz" lIns="90661" tIns="45329" rIns="90661" bIns="4532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また、希望しない場合や支給口座を変更する場合のみ１月</a:t>
            </a:r>
            <a:r>
              <a:rPr kumimoji="1" lang="en-US" altLang="ja-JP" sz="1200" dirty="0">
                <a:solidFill>
                  <a:prstClr val="black"/>
                </a:solidFill>
                <a:latin typeface="メイリオ" panose="020B0604030504040204" pitchFamily="50" charset="-128"/>
                <a:ea typeface="メイリオ" panose="020B0604030504040204" pitchFamily="50" charset="-128"/>
              </a:rPr>
              <a:t>30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日までに届出書を</a:t>
            </a:r>
            <a:r>
              <a:rPr kumimoji="1" lang="ja-JP" altLang="en-US" sz="1200" dirty="0">
                <a:solidFill>
                  <a:prstClr val="black"/>
                </a:solidFill>
                <a:latin typeface="メイリオ" panose="020B0604030504040204" pitchFamily="50" charset="-128"/>
                <a:ea typeface="メイリオ" panose="020B0604030504040204" pitchFamily="50" charset="-128"/>
              </a:rPr>
              <a:t>提出</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400" b="1" u="sng" dirty="0">
                <a:solidFill>
                  <a:srgbClr val="FF0000"/>
                </a:solidFill>
                <a:latin typeface="メイリオ" panose="020B0604030504040204" pitchFamily="50" charset="-128"/>
                <a:ea typeface="メイリオ" panose="020B0604030504040204" pitchFamily="50" charset="-128"/>
              </a:rPr>
              <a:t>豊郷町</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では</a:t>
            </a:r>
            <a:r>
              <a:rPr lang="ja-JP" altLang="en-US" sz="1400" b="1" u="sng" dirty="0">
                <a:solidFill>
                  <a:srgbClr val="FF0000"/>
                </a:solidFill>
                <a:latin typeface="メイリオ" panose="020B0604030504040204" pitchFamily="50" charset="-128"/>
                <a:ea typeface="メイリオ" panose="020B0604030504040204" pitchFamily="50" charset="-128"/>
              </a:rPr>
              <a:t>令和８年２</a:t>
            </a:r>
            <a:r>
              <a:rPr kumimoji="0" lang="ja-JP" altLang="en-US" sz="14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月以降の支給</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を</a:t>
            </a:r>
            <a:r>
              <a:rPr lang="ja-JP" altLang="en-US" sz="1400" b="1" u="sng" dirty="0">
                <a:solidFill>
                  <a:srgbClr val="FF0000"/>
                </a:solidFill>
                <a:latin typeface="メイリオ" panose="020B0604030504040204" pitchFamily="50" charset="-128"/>
                <a:ea typeface="メイリオ" panose="020B0604030504040204" pitchFamily="50" charset="-128"/>
              </a:rPr>
              <a:t>予定</a:t>
            </a:r>
            <a:r>
              <a:rPr lang="ja-JP" altLang="en-US" sz="1400" dirty="0">
                <a:solidFill>
                  <a:prstClr val="black"/>
                </a:solidFill>
                <a:latin typeface="メイリオ" panose="020B0604030504040204" pitchFamily="50" charset="-128"/>
                <a:ea typeface="メイリオ" panose="020B0604030504040204" pitchFamily="50" charset="-128"/>
              </a:rPr>
              <a:t>してい</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吹き出し: 四角形 11">
            <a:extLst>
              <a:ext uri="{FF2B5EF4-FFF2-40B4-BE49-F238E27FC236}">
                <a16:creationId xmlns:a16="http://schemas.microsoft.com/office/drawing/2014/main" id="{F31DDBCD-5BFE-D195-E55C-7346ED6AEACA}"/>
              </a:ext>
            </a:extLst>
          </p:cNvPr>
          <p:cNvSpPr/>
          <p:nvPr/>
        </p:nvSpPr>
        <p:spPr>
          <a:xfrm>
            <a:off x="-1741702" y="4004693"/>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はプッシュ型支援が可能（申請不要）な児童、</a:t>
            </a: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は申請が必要となる児童を指す。</a:t>
            </a: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black"/>
                  </a:solidFill>
                  <a:latin typeface="メイリオ" panose="020B0604030504040204" pitchFamily="50" charset="-128"/>
                  <a:ea typeface="メイリオ" panose="020B0604030504040204" pitchFamily="50" charset="-128"/>
                </a:rPr>
                <a:t>豊郷町</a:t>
              </a:r>
              <a:endPar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吹き出し: 四角形 34">
            <a:extLst>
              <a:ext uri="{FF2B5EF4-FFF2-40B4-BE49-F238E27FC236}">
                <a16:creationId xmlns:a16="http://schemas.microsoft.com/office/drawing/2014/main" id="{D4C9F14C-8736-353D-CE58-325DCB8CB485}"/>
              </a:ext>
            </a:extLst>
          </p:cNvPr>
          <p:cNvSpPr/>
          <p:nvPr/>
        </p:nvSpPr>
        <p:spPr>
          <a:xfrm>
            <a:off x="-1625810" y="7180144"/>
            <a:ext cx="1357746" cy="1090042"/>
          </a:xfrm>
          <a:prstGeom prst="wedgeRectCallout">
            <a:avLst>
              <a:gd name="adj1" fmla="val 51744"/>
              <a:gd name="adj2" fmla="val 78721"/>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入金の確認ができなかった場合</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とは振り込みエラーとなった場合を指す。</a:t>
            </a:r>
          </a:p>
        </p:txBody>
      </p:sp>
      <p:sp>
        <p:nvSpPr>
          <p:cNvPr id="36" name="吹き出し: 四角形 35">
            <a:extLst>
              <a:ext uri="{FF2B5EF4-FFF2-40B4-BE49-F238E27FC236}">
                <a16:creationId xmlns:a16="http://schemas.microsoft.com/office/drawing/2014/main" id="{CEFBF494-CABD-765D-8F7F-BC9606083645}"/>
              </a:ext>
            </a:extLst>
          </p:cNvPr>
          <p:cNvSpPr/>
          <p:nvPr/>
        </p:nvSpPr>
        <p:spPr>
          <a:xfrm>
            <a:off x="-1656048" y="2099310"/>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③児童手当受給口座等</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の「等」には、届出書により届け出た口座を指す。</a:t>
            </a:r>
          </a:p>
        </p:txBody>
      </p: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届出書を</a:t>
            </a:r>
            <a:r>
              <a:rPr kumimoji="1" lang="ja-JP" altLang="en-US" sz="1400" dirty="0">
                <a:solidFill>
                  <a:prstClr val="black"/>
                </a:solidFill>
                <a:latin typeface="メイリオ" panose="020B0604030504040204" pitchFamily="50" charset="-128"/>
                <a:ea typeface="メイリオ" panose="020B0604030504040204" pitchFamily="50" charset="-128"/>
              </a:rPr>
              <a:t>提出</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ご自宅や職場などに豊郷町から問い合わせを行うことがありますが、ＡＴＭ（現金自動預払機）の操作をお願いすることや、支給のための手数料などの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。もし、不審な電話がかかってきた場合には、すぐに豊郷町の窓口又は最寄りの警察署や警察相談専用電話（＃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・令和７年</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・令和７年</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０７４９－３５－８１１６</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8:30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17:15</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お問い合わせ先（豊郷町役場）</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2" name="吹き出し: 四角形 21">
            <a:extLst>
              <a:ext uri="{FF2B5EF4-FFF2-40B4-BE49-F238E27FC236}">
                <a16:creationId xmlns:a16="http://schemas.microsoft.com/office/drawing/2014/main" id="{97EAAB87-13DE-4245-86DC-B2CA814F98E3}"/>
              </a:ext>
            </a:extLst>
          </p:cNvPr>
          <p:cNvSpPr/>
          <p:nvPr/>
        </p:nvSpPr>
        <p:spPr>
          <a:xfrm>
            <a:off x="-1888306" y="2277933"/>
            <a:ext cx="1442720" cy="1148932"/>
          </a:xfrm>
          <a:prstGeom prst="wedgeRectCallout">
            <a:avLst>
              <a:gd name="adj1" fmla="val 66684"/>
              <a:gd name="adj2" fmla="val -3469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としているのは、自治体の判断で、プッシュ型支援の対象者を拡大することは可能であるため。</a:t>
            </a:r>
          </a:p>
        </p:txBody>
      </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月に出生した児童は令和７年</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注）口座が解約・変更等により振込みができない場合は支給されませんので、令和８年１月末までに必ず下記の窓口にご連絡ください。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4" name="吹き出し: 四角形 23">
            <a:extLst>
              <a:ext uri="{FF2B5EF4-FFF2-40B4-BE49-F238E27FC236}">
                <a16:creationId xmlns:a16="http://schemas.microsoft.com/office/drawing/2014/main" id="{027FB547-3C00-4DF5-B475-C8C596A43908}"/>
              </a:ext>
            </a:extLst>
          </p:cNvPr>
          <p:cNvSpPr/>
          <p:nvPr/>
        </p:nvSpPr>
        <p:spPr>
          <a:xfrm>
            <a:off x="-1803332" y="985987"/>
            <a:ext cx="1357746" cy="1090042"/>
          </a:xfrm>
          <a:prstGeom prst="wedgeRectCallout">
            <a:avLst>
              <a:gd name="adj1" fmla="val 65840"/>
              <a:gd name="adj2" fmla="val -7539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26" name="吹き出し: 四角形 25">
            <a:extLst>
              <a:ext uri="{FF2B5EF4-FFF2-40B4-BE49-F238E27FC236}">
                <a16:creationId xmlns:a16="http://schemas.microsoft.com/office/drawing/2014/main" id="{EC261212-335B-66A3-6576-80B4AA0F76FF}"/>
              </a:ext>
            </a:extLst>
          </p:cNvPr>
          <p:cNvSpPr/>
          <p:nvPr/>
        </p:nvSpPr>
        <p:spPr>
          <a:xfrm>
            <a:off x="-1888306" y="4651039"/>
            <a:ext cx="1442720" cy="851701"/>
          </a:xfrm>
          <a:prstGeom prst="wedgeRectCallout">
            <a:avLst>
              <a:gd name="adj1" fmla="val 71781"/>
              <a:gd name="adj2" fmla="val -17855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10" ma:contentTypeDescription="新しいドキュメントを作成します。" ma:contentTypeScope="" ma:versionID="483145cbb45113cdce41de4269665568">
  <xsd:schema xmlns:xsd="http://www.w3.org/2001/XMLSchema" xmlns:xs="http://www.w3.org/2001/XMLSchema" xmlns:p="http://schemas.microsoft.com/office/2006/metadata/properties" xmlns:ns2="71ce37f3-2e34-4f00-ae9d-c8c2e94a860a" xmlns:ns3="678a2489-fa4b-4df7-931e-168db4fd1dd7" targetNamespace="http://schemas.microsoft.com/office/2006/metadata/properties" ma:root="true" ma:fieldsID="5525067e8207ba67c4a93c6fbe98f406" ns2:_="" ns3:_="">
    <xsd:import namespace="71ce37f3-2e34-4f00-ae9d-c8c2e94a860a"/>
    <xsd:import namespace="678a2489-fa4b-4df7-931e-168db4fd1d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8a2489-fa4b-4df7-931e-168db4fd1d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a07879-f28d-4f8d-a922-17a9ab980c3b}" ma:internalName="TaxCatchAll" ma:showField="CatchAllData" ma:web="678a2489-fa4b-4df7-931e-168db4fd1d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1ce37f3-2e34-4f00-ae9d-c8c2e94a860a">
      <Terms xmlns="http://schemas.microsoft.com/office/infopath/2007/PartnerControls"/>
    </lcf76f155ced4ddcb4097134ff3c332f>
    <TaxCatchAll xmlns="678a2489-fa4b-4df7-931e-168db4fd1dd7" xsi:nil="true"/>
  </documentManagement>
</p:properties>
</file>

<file path=customXml/itemProps1.xml><?xml version="1.0" encoding="utf-8"?>
<ds:datastoreItem xmlns:ds="http://schemas.openxmlformats.org/officeDocument/2006/customXml" ds:itemID="{1395666C-B10A-4112-927D-92EC83BEFE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678a2489-fa4b-4df7-931e-168db4fd1d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E70A6E-0D83-4806-88E3-1303A25D841F}">
  <ds:schemaRefs>
    <ds:schemaRef ds:uri="http://schemas.microsoft.com/sharepoint/v3/contenttype/forms"/>
  </ds:schemaRefs>
</ds:datastoreItem>
</file>

<file path=customXml/itemProps3.xml><?xml version="1.0" encoding="utf-8"?>
<ds:datastoreItem xmlns:ds="http://schemas.openxmlformats.org/officeDocument/2006/customXml" ds:itemID="{A3636F44-A4DE-4BA4-88EE-CE67DF3E3B43}">
  <ds:schemaRefs>
    <ds:schemaRef ds:uri="678a2489-fa4b-4df7-931e-168db4fd1dd7"/>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71ce37f3-2e34-4f00-ae9d-c8c2e94a860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1145</TotalTime>
  <Words>1100</Words>
  <Application>Microsoft Office PowerPoint</Application>
  <PresentationFormat>A4 210 x 297 mm</PresentationFormat>
  <Paragraphs>67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森 捷太</cp:lastModifiedBy>
  <cp:revision>7</cp:revision>
  <cp:lastPrinted>2025-12-23T04:36:48Z</cp:lastPrinted>
  <dcterms:created xsi:type="dcterms:W3CDTF">2020-04-07T04:57:46Z</dcterms:created>
  <dcterms:modified xsi:type="dcterms:W3CDTF">2026-01-09T06:38:30Z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